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ink/ink2.xml" ContentType="application/inkml+xml"/>
  <Override PartName="/ppt/notesSlides/notesSlide39.xml" ContentType="application/vnd.openxmlformats-officedocument.presentationml.notesSlide+xml"/>
  <Override PartName="/ppt/ink/ink3.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72" r:id="rId2"/>
  </p:sldMasterIdLst>
  <p:notesMasterIdLst>
    <p:notesMasterId r:id="rId95"/>
  </p:notesMasterIdLst>
  <p:sldIdLst>
    <p:sldId id="256" r:id="rId3"/>
    <p:sldId id="379" r:id="rId4"/>
    <p:sldId id="257" r:id="rId5"/>
    <p:sldId id="314" r:id="rId6"/>
    <p:sldId id="258" r:id="rId7"/>
    <p:sldId id="342" r:id="rId8"/>
    <p:sldId id="259" r:id="rId9"/>
    <p:sldId id="319" r:id="rId10"/>
    <p:sldId id="262" r:id="rId11"/>
    <p:sldId id="392" r:id="rId12"/>
    <p:sldId id="393" r:id="rId13"/>
    <p:sldId id="264" r:id="rId14"/>
    <p:sldId id="266" r:id="rId15"/>
    <p:sldId id="343" r:id="rId16"/>
    <p:sldId id="268" r:id="rId17"/>
    <p:sldId id="394" r:id="rId18"/>
    <p:sldId id="349" r:id="rId19"/>
    <p:sldId id="356" r:id="rId20"/>
    <p:sldId id="357" r:id="rId21"/>
    <p:sldId id="322" r:id="rId22"/>
    <p:sldId id="358" r:id="rId23"/>
    <p:sldId id="363" r:id="rId24"/>
    <p:sldId id="365" r:id="rId25"/>
    <p:sldId id="361" r:id="rId26"/>
    <p:sldId id="364" r:id="rId27"/>
    <p:sldId id="355" r:id="rId28"/>
    <p:sldId id="370" r:id="rId29"/>
    <p:sldId id="371" r:id="rId30"/>
    <p:sldId id="366" r:id="rId31"/>
    <p:sldId id="367" r:id="rId32"/>
    <p:sldId id="368" r:id="rId33"/>
    <p:sldId id="369" r:id="rId34"/>
    <p:sldId id="272" r:id="rId35"/>
    <p:sldId id="372" r:id="rId36"/>
    <p:sldId id="375" r:id="rId37"/>
    <p:sldId id="374" r:id="rId38"/>
    <p:sldId id="376" r:id="rId39"/>
    <p:sldId id="273" r:id="rId40"/>
    <p:sldId id="274" r:id="rId41"/>
    <p:sldId id="377" r:id="rId42"/>
    <p:sldId id="373" r:id="rId43"/>
    <p:sldId id="380" r:id="rId44"/>
    <p:sldId id="344" r:id="rId45"/>
    <p:sldId id="354" r:id="rId46"/>
    <p:sldId id="381" r:id="rId47"/>
    <p:sldId id="359" r:id="rId48"/>
    <p:sldId id="325" r:id="rId49"/>
    <p:sldId id="277" r:id="rId50"/>
    <p:sldId id="395" r:id="rId51"/>
    <p:sldId id="396" r:id="rId52"/>
    <p:sldId id="279" r:id="rId53"/>
    <p:sldId id="282" r:id="rId54"/>
    <p:sldId id="278" r:id="rId55"/>
    <p:sldId id="328" r:id="rId56"/>
    <p:sldId id="387" r:id="rId57"/>
    <p:sldId id="327" r:id="rId58"/>
    <p:sldId id="345" r:id="rId59"/>
    <p:sldId id="283" r:id="rId60"/>
    <p:sldId id="288" r:id="rId61"/>
    <p:sldId id="294" r:id="rId62"/>
    <p:sldId id="389" r:id="rId63"/>
    <p:sldId id="388" r:id="rId64"/>
    <p:sldId id="390" r:id="rId65"/>
    <p:sldId id="292" r:id="rId66"/>
    <p:sldId id="293" r:id="rId67"/>
    <p:sldId id="346" r:id="rId68"/>
    <p:sldId id="350" r:id="rId69"/>
    <p:sldId id="382" r:id="rId70"/>
    <p:sldId id="295" r:id="rId71"/>
    <p:sldId id="334" r:id="rId72"/>
    <p:sldId id="335" r:id="rId73"/>
    <p:sldId id="296" r:id="rId74"/>
    <p:sldId id="297" r:id="rId75"/>
    <p:sldId id="383" r:id="rId76"/>
    <p:sldId id="337" r:id="rId77"/>
    <p:sldId id="300" r:id="rId78"/>
    <p:sldId id="301" r:id="rId79"/>
    <p:sldId id="338" r:id="rId80"/>
    <p:sldId id="302" r:id="rId81"/>
    <p:sldId id="303" r:id="rId82"/>
    <p:sldId id="339" r:id="rId83"/>
    <p:sldId id="285" r:id="rId84"/>
    <p:sldId id="304" r:id="rId85"/>
    <p:sldId id="306" r:id="rId86"/>
    <p:sldId id="307" r:id="rId87"/>
    <p:sldId id="308" r:id="rId88"/>
    <p:sldId id="309" r:id="rId89"/>
    <p:sldId id="391" r:id="rId90"/>
    <p:sldId id="310" r:id="rId91"/>
    <p:sldId id="348" r:id="rId92"/>
    <p:sldId id="312" r:id="rId93"/>
    <p:sldId id="353" r:id="rId9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a:srgbClr val="12FF13"/>
    <a:srgbClr val="437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E8D2EB-E7A0-6E7A-0FFB-56BCD3C5A337}" v="3" dt="2024-03-05T15:44:25.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90" autoAdjust="0"/>
    <p:restoredTop sz="82361" autoAdjust="0"/>
  </p:normalViewPr>
  <p:slideViewPr>
    <p:cSldViewPr>
      <p:cViewPr varScale="1">
        <p:scale>
          <a:sx n="170" d="100"/>
          <a:sy n="170" d="100"/>
        </p:scale>
        <p:origin x="48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a:t>Multiple Applications</a:t>
          </a:r>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pt>
    <dgm:pt modelId="{917ED4E3-2D56-4142-91BF-44FAE2150179}" type="pres">
      <dgm:prSet presAssocID="{BFC6470E-032A-F84D-85FF-98078ABB16B2}" presName="rootConnector" presStyleLbl="node1" presStyleIdx="0" presStyleCnt="3"/>
      <dgm:spPr/>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pt>
    <dgm:pt modelId="{17B0E10E-D838-344A-8744-4EA0AE3512AA}" type="pres">
      <dgm:prSet presAssocID="{101BCE59-3EBE-B841-B815-9A8E0791CF6A}" presName="rootConnector" presStyleLbl="node1" presStyleIdx="1" presStyleCnt="3"/>
      <dgm:spPr/>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pt>
    <dgm:pt modelId="{78630B86-8B91-0740-B5D3-E4F93B9FD356}" type="pres">
      <dgm:prSet presAssocID="{5FAB8150-C3BB-FD4D-838A-B912D10D3CE8}" presName="rootConnector" presStyleLbl="node1" presStyleIdx="2" presStyleCnt="3"/>
      <dgm:spPr/>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pt>
  </dgm:ptLst>
  <dgm:cxnLst>
    <dgm:cxn modelId="{2C353223-79A8-4048-843D-D11B580B218A}" type="presOf" srcId="{AE745A19-2E44-B14F-A6F0-A7F0940FAC1D}" destId="{88849F20-B33C-5C44-AFB9-0C414FE0E452}" srcOrd="0" destOrd="0" presId="urn:microsoft.com/office/officeart/2005/8/layout/hierarchy3"/>
    <dgm:cxn modelId="{79544F30-91FE-6540-963A-48C0C4C207C2}" type="presOf" srcId="{BFC6470E-032A-F84D-85FF-98078ABB16B2}" destId="{917ED4E3-2D56-4142-91BF-44FAE2150179}" srcOrd="1" destOrd="0" presId="urn:microsoft.com/office/officeart/2005/8/layout/hierarchy3"/>
    <dgm:cxn modelId="{555FA13A-24F3-8F4F-B849-59DB1F1139EC}" type="presOf" srcId="{5FAB8150-C3BB-FD4D-838A-B912D10D3CE8}" destId="{AB58CB0B-9A79-FB46-B44A-123C202FA944}" srcOrd="0"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BE92F149-DF08-2C45-B264-2F737E3ECBC0}" type="presOf" srcId="{E0B92144-1042-744C-8313-F0BD2A4A42B1}" destId="{B128BA17-BE6B-384D-BBE0-54B7B122AB84}" srcOrd="0" destOrd="0" presId="urn:microsoft.com/office/officeart/2005/8/layout/hierarchy3"/>
    <dgm:cxn modelId="{414C026E-6C4B-1D49-9C54-D63E3828FD6C}" srcId="{5FAB8150-C3BB-FD4D-838A-B912D10D3CE8}" destId="{E0B92144-1042-744C-8313-F0BD2A4A42B1}" srcOrd="0" destOrd="0" parTransId="{1BD55ACB-0822-CD4F-B885-3FAB9ECA0FC6}" sibTransId="{E0BB673D-7DE6-A541-9C19-4590F9C7CA05}"/>
    <dgm:cxn modelId="{AE1FDE51-D7D0-494D-8E85-DA6BD81D282C}" srcId="{101BCE59-3EBE-B841-B815-9A8E0791CF6A}" destId="{6B0517C7-4E5A-694D-BE55-A47A8D05B1A2}" srcOrd="0" destOrd="0" parTransId="{1BDD9158-04C7-A04C-9834-4F8C598C9F8C}" sibTransId="{8C867362-BBC6-D547-8E8E-0EAE24DE45FE}"/>
    <dgm:cxn modelId="{8F1AB073-8614-8748-95A0-7C02D69A32BC}" srcId="{F21FDA6A-4F07-0D4F-9E88-CEFD73BAF888}" destId="{BFC6470E-032A-F84D-85FF-98078ABB16B2}" srcOrd="0" destOrd="0" parTransId="{0DF5F4DB-3599-394B-8DEC-40045FF4D2B4}" sibTransId="{4C958A26-8472-AC4E-8BF1-DCB1B27963BD}"/>
    <dgm:cxn modelId="{D6308392-C645-B940-8BC0-E172A003E1D6}" type="presOf" srcId="{1BD55ACB-0822-CD4F-B885-3FAB9ECA0FC6}" destId="{43D5D9E6-EF4D-F346-B286-0A0EDC9D6387}" srcOrd="0" destOrd="0" presId="urn:microsoft.com/office/officeart/2005/8/layout/hierarchy3"/>
    <dgm:cxn modelId="{A316DFD6-8C1B-0E4D-B392-D82C3BB008BA}" type="presOf" srcId="{F21FDA6A-4F07-0D4F-9E88-CEFD73BAF888}" destId="{B5DE52A4-5BAD-234E-8324-7F48BEFAEE24}"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E51684DE-6023-D24A-B2D6-38ED9FF252F8}" type="presOf" srcId="{6B0517C7-4E5A-694D-BE55-A47A8D05B1A2}" destId="{B3885876-BC01-CE40-B4AF-B8DD35B11E00}" srcOrd="0" destOrd="0" presId="urn:microsoft.com/office/officeart/2005/8/layout/hierarchy3"/>
    <dgm:cxn modelId="{FBF23DDF-8802-F848-981A-C31E08276E39}" type="presOf" srcId="{5FAB8150-C3BB-FD4D-838A-B912D10D3CE8}" destId="{78630B86-8B91-0740-B5D3-E4F93B9FD356}" srcOrd="1"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AD636FF0-82DD-B548-BFDE-C8DB9DE30B19}" srcId="{F21FDA6A-4F07-0D4F-9E88-CEFD73BAF888}" destId="{5FAB8150-C3BB-FD4D-838A-B912D10D3CE8}" srcOrd="2" destOrd="0" parTransId="{600AF336-F8E9-6543-94BB-0D6E3454A890}" sibTransId="{8F8AF4AB-B239-2E41-88A8-A6EA1F65E3C9}"/>
    <dgm:cxn modelId="{99524BF5-776F-FB44-9770-B2A0A442391B}" srcId="{BFC6470E-032A-F84D-85FF-98078ABB16B2}" destId="{A8E6D635-1D7D-524E-A06B-F5F86CA22012}" srcOrd="0" destOrd="0" parTransId="{AE745A19-2E44-B14F-A6F0-A7F0940FAC1D}" sibTransId="{C2A87A22-A733-4745-95AD-90C744BEE680}"/>
    <dgm:cxn modelId="{6D4EBFFA-8E91-7347-9918-A170C1EB38EA}" srcId="{F21FDA6A-4F07-0D4F-9E88-CEFD73BAF888}" destId="{101BCE59-3EBE-B841-B815-9A8E0791CF6A}" srcOrd="1" destOrd="0" parTransId="{7B67AA2E-CD68-CE46-8BB5-786CA4F33C89}" sibTransId="{2A6A3103-5EB4-1249-8961-7C35388B3012}"/>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a:t>Process enters monitor by invoking one of its procedures</a:t>
          </a:r>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a:t>Only one process may be executing in the monitor at a time</a:t>
          </a:r>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a:t>Local data variables are accessible only by the monitor’s procedures and not by any external procedure</a:t>
          </a:r>
        </a:p>
      </dgm:t>
    </dgm:pt>
    <dgm:pt modelId="{5CE9E49E-63E3-924D-9DA4-CE09FF92C74D}" type="sibTrans" cxnId="{9060B13E-EB83-584D-AC05-258206B1E1DC}">
      <dgm:prSet/>
      <dgm:spPr/>
      <dgm:t>
        <a:bodyPr/>
        <a:lstStyle/>
        <a:p>
          <a:endParaRPr lang="en-US"/>
        </a:p>
      </dgm:t>
    </dgm:pt>
    <dgm:pt modelId="{8D950DE2-9FCB-674D-9547-FD7F92868FDF}" type="parTrans" cxnId="{9060B13E-EB83-584D-AC05-258206B1E1DC}">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custLinFactNeighborX="926"/>
      <dgm:spPr/>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pt>
  </dgm:ptLst>
  <dgm:cxnLst>
    <dgm:cxn modelId="{32C00325-0F76-B44C-B5D7-77C605CDA041}" type="presOf" srcId="{6978A990-084D-244A-ABFA-1DBDCB28F056}" destId="{93D5CD29-E19E-DD4B-A1C4-624BCFD6A397}" srcOrd="0" destOrd="0" presId="urn:microsoft.com/office/officeart/2005/8/layout/process4"/>
    <dgm:cxn modelId="{9060B13E-EB83-584D-AC05-258206B1E1DC}" srcId="{6978A990-084D-244A-ABFA-1DBDCB28F056}" destId="{0CD498C7-3DDE-0C46-9AE3-319907EB4EE7}" srcOrd="0" destOrd="0" parTransId="{8D950DE2-9FCB-674D-9547-FD7F92868FDF}" sibTransId="{5CE9E49E-63E3-924D-9DA4-CE09FF92C74D}"/>
    <dgm:cxn modelId="{2A8E4868-B2DB-2F49-A4A5-95FEC4EF9A34}" srcId="{6978A990-084D-244A-ABFA-1DBDCB28F056}" destId="{8EA9CC64-AB13-CE41-A069-63201EE90D17}" srcOrd="1" destOrd="0" parTransId="{B8F14AB4-9BCB-FB49-B1D5-5A4A82657B1D}" sibTransId="{10A7DE3D-0A3F-A145-95C0-0BF97558CB2F}"/>
    <dgm:cxn modelId="{D2D20F53-5735-2F41-BA5B-8A298AFFC416}" type="presOf" srcId="{8EA9CC64-AB13-CE41-A069-63201EE90D17}" destId="{8579B117-7007-874B-B7B6-BBD102E64284}" srcOrd="0" destOrd="0" presId="urn:microsoft.com/office/officeart/2005/8/layout/process4"/>
    <dgm:cxn modelId="{6C1CFE9C-E499-BC47-AC7F-9AC0099442AD}" type="presOf" srcId="{6E91142C-36C5-A64D-8E23-3E1F763F275F}" destId="{D12AA6B8-84E5-7B4E-8638-00D328B45D77}" srcOrd="0" destOrd="0" presId="urn:microsoft.com/office/officeart/2005/8/layout/process4"/>
    <dgm:cxn modelId="{73AF20E7-B39F-AE4C-9FF3-EFFF4CBABF95}" type="presOf" srcId="{0CD498C7-3DDE-0C46-9AE3-319907EB4EE7}" destId="{3C7C1CF7-7300-9441-8B88-36609FBE0526}" srcOrd="0" destOrd="0" presId="urn:microsoft.com/office/officeart/2005/8/layout/process4"/>
    <dgm:cxn modelId="{087B68F7-DC65-3E4E-9C58-622EDA633B35}" srcId="{6978A990-084D-244A-ABFA-1DBDCB28F056}" destId="{6E91142C-36C5-A64D-8E23-3E1F763F275F}" srcOrd="2" destOrd="0" parTransId="{0CE164C2-1D94-CD4E-99FA-05E077D244EE}" sibTransId="{4E5A11BF-DB4A-C947-B5E9-A877E3978015}"/>
    <dgm:cxn modelId="{EC9F11CB-3500-4243-BD99-09FE796A3F8E}" type="presParOf" srcId="{93D5CD29-E19E-DD4B-A1C4-624BCFD6A397}" destId="{43AA21C6-2510-9145-98F9-F76937106F86}" srcOrd="0" destOrd="0" presId="urn:microsoft.com/office/officeart/2005/8/layout/process4"/>
    <dgm:cxn modelId="{6AC83CC1-0B1F-7C40-A91C-F1E932191E11}" type="presParOf" srcId="{43AA21C6-2510-9145-98F9-F76937106F86}" destId="{D12AA6B8-84E5-7B4E-8638-00D328B45D77}" srcOrd="0" destOrd="0" presId="urn:microsoft.com/office/officeart/2005/8/layout/process4"/>
    <dgm:cxn modelId="{17A30893-C26E-B24B-B299-2878BB823A59}" type="presParOf" srcId="{93D5CD29-E19E-DD4B-A1C4-624BCFD6A397}" destId="{9BC2A5BB-A071-FE45-BC35-8CF516A8F244}" srcOrd="1" destOrd="0" presId="urn:microsoft.com/office/officeart/2005/8/layout/process4"/>
    <dgm:cxn modelId="{671CCE1D-8F2F-734C-A4FF-66D8E4D8CEBF}" type="presParOf" srcId="{93D5CD29-E19E-DD4B-A1C4-624BCFD6A397}" destId="{D832BF20-84F1-384A-B33B-276AD9740FCA}" srcOrd="2" destOrd="0" presId="urn:microsoft.com/office/officeart/2005/8/layout/process4"/>
    <dgm:cxn modelId="{57BB761A-2899-CD48-931A-5CDA7B9B6396}" type="presParOf" srcId="{D832BF20-84F1-384A-B33B-276AD9740FCA}" destId="{8579B117-7007-874B-B7B6-BBD102E64284}" srcOrd="0" destOrd="0" presId="urn:microsoft.com/office/officeart/2005/8/layout/process4"/>
    <dgm:cxn modelId="{9C112418-83EF-3B4E-BE43-F99990EF3122}" type="presParOf" srcId="{93D5CD29-E19E-DD4B-A1C4-624BCFD6A397}" destId="{40D8F817-2054-104D-A800-9C1471B90625}" srcOrd="3" destOrd="0" presId="urn:microsoft.com/office/officeart/2005/8/layout/process4"/>
    <dgm:cxn modelId="{DFD9E09F-183E-D648-99F9-F32514B0BEE4}" type="presParOf" srcId="{93D5CD29-E19E-DD4B-A1C4-624BCFD6A397}" destId="{72A56203-72A4-6447-8BA8-907A3A7C67DE}" srcOrd="4" destOrd="0" presId="urn:microsoft.com/office/officeart/2005/8/layout/process4"/>
    <dgm:cxn modelId="{A9B9B4AF-0E66-A34A-B022-E60ACE5C9B24}"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en-NZ" dirty="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a:t>communication  </a:t>
          </a:r>
          <a:endParaRPr lang="en-NZ" dirty="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a:t>to exchange information</a:t>
          </a:r>
          <a:endParaRPr lang="en-NZ" dirty="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pt>
    <dgm:pt modelId="{57087B52-C684-5341-9E12-7A8A7012CF46}" type="pres">
      <dgm:prSet presAssocID="{1EA6FED8-9BBF-5140-A08F-A237BA4E9A02}" presName="desTx" presStyleLbl="alignAccFollowNode1" presStyleIdx="0" presStyleCnt="2">
        <dgm:presLayoutVars>
          <dgm:bulletEnabled val="1"/>
        </dgm:presLayoutVars>
      </dgm:prSet>
      <dgm:spPr/>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pt>
    <dgm:pt modelId="{DEB9BAE2-8339-A243-A12C-F23AFF408E60}" type="pres">
      <dgm:prSet presAssocID="{78D0FAFE-BEAC-974E-A8A6-6E016820C0AF}" presName="desTx" presStyleLbl="alignAccFollowNode1" presStyleIdx="1" presStyleCnt="2">
        <dgm:presLayoutVars>
          <dgm:bulletEnabled val="1"/>
        </dgm:presLayoutVars>
      </dgm:prSet>
      <dgm:spPr/>
    </dgm:pt>
  </dgm:ptLst>
  <dgm:cxnLst>
    <dgm:cxn modelId="{18E97E1A-83D6-524C-B5EF-07429F8C76E1}" type="presOf" srcId="{E0F3E3F9-68CC-4B48-97D8-8820B8B52380}" destId="{1E0E8A6C-30F6-954E-BF0B-385C7EBD0C12}"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65FA8E6F-1828-674A-A6C3-FA814E92E1BD}" type="presOf" srcId="{3B0A3029-B0C2-F141-B2EA-DA17FBF6E37E}" destId="{57087B52-C684-5341-9E12-7A8A7012CF46}"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D50957FA-2A5C-BB4F-B3A6-B0AA341FD885}" type="presOf" srcId="{1EA6FED8-9BBF-5140-A08F-A237BA4E9A02}" destId="{CA516BB1-9D39-E449-8773-CABC43961BCF}" srcOrd="0" destOrd="0" presId="urn:microsoft.com/office/officeart/2005/8/layout/hList1"/>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a:solidFill>
                <a:schemeClr val="bg1"/>
              </a:solidFill>
            </a:rPr>
            <a:t>Communication of a message between two processes implies synchronization between the two</a:t>
          </a: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a:solidFill>
                <a:schemeClr val="tx1"/>
              </a:solidFill>
            </a:rPr>
            <a:t>the receiver cannot receive a message until it has been sent by another process</a:t>
          </a: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a:solidFill>
                <a:schemeClr val="tx1"/>
              </a:solidFill>
            </a:rPr>
            <a:t>if a message has previously been sent the message is received and execution continues</a:t>
          </a: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a:solidFill>
                <a:schemeClr val="tx1"/>
              </a:solidFill>
            </a:rPr>
            <a:t>if there is no waiting message the process is blocked until a message arrives or the process continues to execute, abandoning the attempt to receive</a:t>
          </a: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pt>
  </dgm:ptLst>
  <dgm:cxnLst>
    <dgm:cxn modelId="{42F55209-A5F8-ED4E-AB37-35AB74B1A046}" type="presOf" srcId="{3C816CD3-56A3-7A4B-BCEB-CD66601F67AC}" destId="{5EB8A7DA-62E2-E440-9AA1-AFABD63FDF67}" srcOrd="0" destOrd="0" presId="urn:microsoft.com/office/officeart/2005/8/layout/balance1"/>
    <dgm:cxn modelId="{D416D413-81EB-FF47-8DEF-43AEEF53A208}" srcId="{E2DC3244-DAD2-9D4C-A018-8A8B976DD049}" destId="{3C816CD3-56A3-7A4B-BCEB-CD66601F67AC}" srcOrd="1" destOrd="0" parTransId="{CFC117F8-B61C-AB42-9A8C-92D213E7A327}" sibTransId="{247550A5-0F5A-E64C-A14B-5586AAD92809}"/>
    <dgm:cxn modelId="{94D1AC2F-EF08-314B-8B1E-0EF4093C2889}" type="presOf" srcId="{B95E1FC1-AE98-9144-90B5-05E66E6E95A0}" destId="{274E3787-5FB6-4A45-98BD-3563E0A7FEC3}"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B8E14DBC-689D-DD4D-8A23-4A3BF577E67E}" srcId="{E2DC3244-DAD2-9D4C-A018-8A8B976DD049}" destId="{AD6ED04A-891F-AF4E-8937-6061FB7A3F54}" srcOrd="0" destOrd="0" parTransId="{D91650F5-5F17-4947-B746-139C446E7B93}" sibTransId="{4A139160-FB39-8947-BCEB-821B966901C3}"/>
    <dgm:cxn modelId="{CE1E2BE2-1127-834D-8C5E-4674C54D2F3C}" type="presOf" srcId="{840D4CA7-F43C-CF41-AE16-12E5267C417C}" destId="{D8CE5C9F-7A29-B049-BF80-D80F2A8B9162}"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F890A8EE-1684-1449-A7B9-B216AD8D92FD}" type="presOf" srcId="{AD6ED04A-891F-AF4E-8937-6061FB7A3F54}" destId="{E023CDB2-16FA-3B49-BF46-F81510603726}" srcOrd="0" destOrd="0" presId="urn:microsoft.com/office/officeart/2005/8/layout/balance1"/>
    <dgm:cxn modelId="{8AB16AF2-BCD7-BE41-BBAF-9373B17A19A0}" type="presOf" srcId="{9F68511C-A65C-A148-98E2-790D535DB7F2}" destId="{9C6B398F-15AB-5548-AB75-EDD00D3829AC}" srcOrd="0" destOrd="0" presId="urn:microsoft.com/office/officeart/2005/8/layout/balance1"/>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a:t>Nonblocking</a:t>
          </a:r>
          <a:r>
            <a:rPr lang="en-US" sz="2400" dirty="0"/>
            <a:t> send, blocking receive</a:t>
          </a:r>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a:t>sender continues on but receiver is blocked until the requested message arrives</a:t>
          </a:r>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a:t>most useful combination</a:t>
          </a:r>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a:t>sends one or more messages to a variety of destinations as quickly as possible</a:t>
          </a:r>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a:t>example -- a service process that exists to provide a service or resource to other processes</a:t>
          </a:r>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a:t>Nonblocking</a:t>
          </a:r>
          <a:r>
            <a:rPr lang="en-US" sz="2400" dirty="0"/>
            <a:t> send, </a:t>
          </a:r>
          <a:r>
            <a:rPr lang="en-US" sz="2400" dirty="0" err="1"/>
            <a:t>nonblocking</a:t>
          </a:r>
          <a:r>
            <a:rPr lang="en-US" sz="2400" dirty="0"/>
            <a:t> receive</a:t>
          </a:r>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a:t>neither party is required to wait</a:t>
          </a:r>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pt>
    <dgm:pt modelId="{7C0D2C5B-322D-9045-B418-FF8D3F881A30}" type="pres">
      <dgm:prSet presAssocID="{91984B6D-CD19-FE43-BEAE-0E799DF27D43}" presName="parentText" presStyleLbl="node1" presStyleIdx="0" presStyleCnt="2">
        <dgm:presLayoutVars>
          <dgm:chMax val="0"/>
          <dgm:bulletEnabled val="1"/>
        </dgm:presLayoutVars>
      </dgm:prSet>
      <dgm:spPr/>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pt>
  </dgm:ptLst>
  <dgm:cxnLst>
    <dgm:cxn modelId="{BAE2BC00-B7FE-8C4A-951C-4F0BA8A10055}" type="presOf" srcId="{91984B6D-CD19-FE43-BEAE-0E799DF27D43}" destId="{7C0D2C5B-322D-9045-B418-FF8D3F881A30}" srcOrd="1" destOrd="0" presId="urn:microsoft.com/office/officeart/2005/8/layout/list1"/>
    <dgm:cxn modelId="{E80DDB00-220C-0448-8C27-CA628700BB61}" type="presOf" srcId="{6C451841-31AC-2C4A-BD5F-97D63B243324}" destId="{94FC4253-C5DD-2F40-AF14-A6F8E87BF8EB}" srcOrd="0" destOrd="2"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C887F737-6585-BA4C-A16F-AADF02A11677}" srcId="{CD27E8CD-E193-374C-8F5E-D9516BA56DC7}" destId="{91984B6D-CD19-FE43-BEAE-0E799DF27D43}" srcOrd="0" destOrd="0" parTransId="{01F2897C-CBB4-0A4F-833B-A983967B05E6}" sibTransId="{11260BA1-DC41-0544-8790-6F4A228C318D}"/>
    <dgm:cxn modelId="{8B368047-0E12-854C-B255-1B46436090D2}" type="presOf" srcId="{91984B6D-CD19-FE43-BEAE-0E799DF27D43}" destId="{02F1EC8A-0E98-6F4F-81E4-128269BE9247}" srcOrd="0"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26218F52-0AFF-F143-8705-FD7D93166359}" type="presOf" srcId="{73A9E9B1-89D6-694A-BAFC-F1639E9E0FA3}" destId="{DC97F160-ACC9-694B-AD54-3141CE9124B0}"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7DE052CB-909B-3A4B-8B54-F6E134628C6B}" type="presOf" srcId="{5EB1E116-9108-5041-82FF-E86E8C94C1A9}" destId="{94FC4253-C5DD-2F40-AF14-A6F8E87BF8EB}"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0CE1A2E4-3C54-EF46-A77C-62FB3457A161}" type="presOf" srcId="{CC21AB64-0AED-7542-9159-B6303CB71F5A}" destId="{94FC4253-C5DD-2F40-AF14-A6F8E87BF8EB}" srcOrd="0" destOrd="1" presId="urn:microsoft.com/office/officeart/2005/8/layout/list1"/>
    <dgm:cxn modelId="{5652FEEE-C1E8-A442-9A2E-25C6ACD5251C}" type="presOf" srcId="{C5316F31-176B-F34B-BA40-55DF4E368FCA}" destId="{A84F03E2-F9EA-C94D-AD93-13923F0055A8}" srcOrd="0" destOrd="0" presId="urn:microsoft.com/office/officeart/2005/8/layout/list1"/>
    <dgm:cxn modelId="{7E31C0FE-C1AF-7B40-8076-CBAC47674A04}" srcId="{91984B6D-CD19-FE43-BEAE-0E799DF27D43}" destId="{5EB1E116-9108-5041-82FF-E86E8C94C1A9}" srcOrd="0" destOrd="0" parTransId="{0214350C-1246-1843-BEEB-628379095719}" sibTransId="{C95C1D8A-6AFB-5146-9731-ED577DB6E8B0}"/>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bg1"/>
        </a:solidFill>
        <a:ln>
          <a:solidFill>
            <a:schemeClr val="accent6"/>
          </a:solidFill>
        </a:ln>
      </dgm:spPr>
      <dgm:t>
        <a:bodyPr/>
        <a:lstStyle/>
        <a:p>
          <a:r>
            <a:rPr lang="en-US" dirty="0"/>
            <a:t>Direct addressing</a:t>
          </a:r>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chemeClr val="bg1"/>
        </a:solidFill>
        <a:ln>
          <a:solidFill>
            <a:schemeClr val="accent6"/>
          </a:solidFill>
        </a:ln>
      </dgm:spPr>
      <dgm:t>
        <a:bodyPr/>
        <a:lstStyle/>
        <a:p>
          <a:r>
            <a:rPr lang="en-US" dirty="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pt>
    <dgm:pt modelId="{C3D4A2F0-606A-4F43-8731-17C84947A13A}" type="pres">
      <dgm:prSet presAssocID="{CBCAA15B-4DF8-2449-A3E4-2FFBBD4228E2}" presName="Name5" presStyleLbl="vennNode1" presStyleIdx="0" presStyleCnt="2">
        <dgm:presLayoutVars>
          <dgm:bulletEnabled val="1"/>
        </dgm:presLayoutVars>
      </dgm:prSet>
      <dgm:spPr/>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pt>
  </dgm:ptLst>
  <dgm:cxnLst>
    <dgm:cxn modelId="{A4EFC327-8E42-6845-929D-1DD7802F5420}" srcId="{9CC660F0-F51F-7942-83BE-3900525400E2}" destId="{053799BB-CB52-8641-A4B3-79E4E6C7D5AD}" srcOrd="1" destOrd="0" parTransId="{2F99FA1C-FA58-C84C-B814-ACFD809147B1}" sibTransId="{C4399A46-221E-904A-B245-8E7B935BA7C2}"/>
    <dgm:cxn modelId="{1FE2E485-D03A-3C47-A05B-E2583BD874FB}" type="presOf" srcId="{053799BB-CB52-8641-A4B3-79E4E6C7D5AD}" destId="{54D42C18-3543-9040-BEB5-655DC572F900}" srcOrd="0" destOrd="0" presId="urn:microsoft.com/office/officeart/2005/8/layout/venn3"/>
    <dgm:cxn modelId="{8240B9AA-C87D-8645-8E25-923327183F60}" type="presOf" srcId="{9CC660F0-F51F-7942-83BE-3900525400E2}" destId="{742CF6C9-6566-534C-847B-2B7217188A18}"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B80E53F1-AE34-974D-BD2B-25A07BD9FD8E}" srcId="{9CC660F0-F51F-7942-83BE-3900525400E2}" destId="{CBCAA15B-4DF8-2449-A3E4-2FFBBD4228E2}" srcOrd="0" destOrd="0" parTransId="{5331A782-92F5-174C-ADE8-603BCC699445}" sibTransId="{9DC2889C-314C-814D-BB7F-9B9EC7CF63FA}"/>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a:t>Messages are sent to a shared data structure consisting of queues that can temporarily hold messages</a:t>
          </a:r>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a:t>Queues are referred to as </a:t>
          </a:r>
          <a:r>
            <a:rPr lang="en-US" sz="2300" i="1" dirty="0"/>
            <a:t>mailboxes</a:t>
          </a:r>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a:t>One process sends a message to the mailbox and the other process picks up the message from the mailbox</a:t>
          </a:r>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a:t>Allows for greater flexibility in the use of messages</a:t>
          </a:r>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pt>
    <dgm:pt modelId="{8AD35B85-3272-3842-B975-0D28FA12B9EA}" type="pres">
      <dgm:prSet presAssocID="{3835C9AF-C8B8-1C4B-9620-F1414EB1BBA6}" presName="node" presStyleLbl="node1" presStyleIdx="0" presStyleCnt="4" custScaleX="117226">
        <dgm:presLayoutVars>
          <dgm:bulletEnabled val="1"/>
        </dgm:presLayoutVars>
      </dgm:prSet>
      <dgm:spPr/>
    </dgm:pt>
    <dgm:pt modelId="{FD726207-BDF7-F648-8A1D-4792344EE082}" type="pres">
      <dgm:prSet presAssocID="{EF07625C-3D8A-134E-9342-F205810A8C9A}" presName="sibTrans" presStyleLbl="sibTrans2D1" presStyleIdx="0" presStyleCnt="3"/>
      <dgm:spPr/>
    </dgm:pt>
    <dgm:pt modelId="{81E6D9A4-117C-BD4B-B9E4-DA7B085265F8}" type="pres">
      <dgm:prSet presAssocID="{EF07625C-3D8A-134E-9342-F205810A8C9A}" presName="connectorText" presStyleLbl="sibTrans2D1" presStyleIdx="0" presStyleCnt="3"/>
      <dgm:spPr/>
    </dgm:pt>
    <dgm:pt modelId="{42A3B1B7-2198-FC48-81A1-C2AC20C0214A}" type="pres">
      <dgm:prSet presAssocID="{8B723089-3212-E34B-B778-BE7311279152}" presName="node" presStyleLbl="node1" presStyleIdx="1" presStyleCnt="4">
        <dgm:presLayoutVars>
          <dgm:bulletEnabled val="1"/>
        </dgm:presLayoutVars>
      </dgm:prSet>
      <dgm:spPr/>
    </dgm:pt>
    <dgm:pt modelId="{7DC9C592-1D86-434A-96C8-545A7F4FECE4}" type="pres">
      <dgm:prSet presAssocID="{92F3AE1F-7CF4-0E4E-AD92-CC9DDA51D05A}" presName="sibTrans" presStyleLbl="sibTrans2D1" presStyleIdx="1" presStyleCnt="3" custAng="21403044"/>
      <dgm:spPr/>
    </dgm:pt>
    <dgm:pt modelId="{86F2A8CF-41AF-864D-8642-88310B73908A}" type="pres">
      <dgm:prSet presAssocID="{92F3AE1F-7CF4-0E4E-AD92-CC9DDA51D05A}" presName="connectorText" presStyleLbl="sibTrans2D1" presStyleIdx="1" presStyleCnt="3"/>
      <dgm:spPr/>
    </dgm:pt>
    <dgm:pt modelId="{E66579B5-8437-6E47-9E7B-772C542E5672}" type="pres">
      <dgm:prSet presAssocID="{14800147-5EB0-A046-ACFA-A00F2E46BB2A}" presName="node" presStyleLbl="node1" presStyleIdx="2" presStyleCnt="4" custScaleX="111471">
        <dgm:presLayoutVars>
          <dgm:bulletEnabled val="1"/>
        </dgm:presLayoutVars>
      </dgm:prSet>
      <dgm:spPr/>
    </dgm:pt>
    <dgm:pt modelId="{8C5B34E6-1EBB-5344-9E86-EF1BC7524739}" type="pres">
      <dgm:prSet presAssocID="{FD890C16-4CAC-9942-8041-EA6A38E243FC}" presName="sibTrans" presStyleLbl="sibTrans2D1" presStyleIdx="2" presStyleCnt="3"/>
      <dgm:spPr/>
    </dgm:pt>
    <dgm:pt modelId="{8FAC8C4F-DA4A-1C4E-8167-DD69A5077BC0}" type="pres">
      <dgm:prSet presAssocID="{FD890C16-4CAC-9942-8041-EA6A38E243FC}" presName="connectorText" presStyleLbl="sibTrans2D1" presStyleIdx="2" presStyleCnt="3"/>
      <dgm:spPr/>
    </dgm:pt>
    <dgm:pt modelId="{B17C5E11-C218-7B41-92DA-A351214BBDBE}" type="pres">
      <dgm:prSet presAssocID="{21E31C66-B428-6049-A452-5922E2FF8434}" presName="node" presStyleLbl="node1" presStyleIdx="3" presStyleCnt="4">
        <dgm:presLayoutVars>
          <dgm:bulletEnabled val="1"/>
        </dgm:presLayoutVars>
      </dgm:prSet>
      <dgm:spPr/>
    </dgm:pt>
  </dgm:ptLst>
  <dgm:cxnLst>
    <dgm:cxn modelId="{DCE40618-414B-D941-BDEA-4FE6C4DA8C16}" srcId="{A4DD884E-63E6-1444-A88B-CD7D08E920B1}" destId="{14800147-5EB0-A046-ACFA-A00F2E46BB2A}" srcOrd="2" destOrd="0" parTransId="{FD0168C6-54B9-894A-94DF-8791D73DEE01}" sibTransId="{FD890C16-4CAC-9942-8041-EA6A38E243FC}"/>
    <dgm:cxn modelId="{EFD69319-FD92-A64A-9E47-7C1D1C292482}" srcId="{A4DD884E-63E6-1444-A88B-CD7D08E920B1}" destId="{21E31C66-B428-6049-A452-5922E2FF8434}" srcOrd="3" destOrd="0" parTransId="{78EE7C33-1D98-FA4D-A3A8-8923D09F5D92}" sibTransId="{22F50B58-7AB8-8249-B714-65DD4BF45937}"/>
    <dgm:cxn modelId="{C9E23825-C7E2-7D4A-9B06-ABCD730A26DC}" srcId="{A4DD884E-63E6-1444-A88B-CD7D08E920B1}" destId="{8B723089-3212-E34B-B778-BE7311279152}" srcOrd="1" destOrd="0" parTransId="{E44D4AF3-D810-924E-AE2E-3B93991C0F5E}" sibTransId="{92F3AE1F-7CF4-0E4E-AD92-CC9DDA51D05A}"/>
    <dgm:cxn modelId="{2E23B82C-0D98-8645-ACC5-C584CB63A133}" type="presOf" srcId="{EF07625C-3D8A-134E-9342-F205810A8C9A}" destId="{FD726207-BDF7-F648-8A1D-4792344EE082}" srcOrd="0"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46182992-57AB-B94F-8102-A63620C4ED09}" type="presOf" srcId="{14800147-5EB0-A046-ACFA-A00F2E46BB2A}" destId="{E66579B5-8437-6E47-9E7B-772C542E5672}" srcOrd="0"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E5A05B8-C8DD-644D-8544-6EDDBAD76462}" type="presOf" srcId="{92F3AE1F-7CF4-0E4E-AD92-CC9DDA51D05A}" destId="{86F2A8CF-41AF-864D-8642-88310B73908A}" srcOrd="1"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C55A86E9-2ED7-AC49-80EE-929FFB47E1CB}" type="presOf" srcId="{FD890C16-4CAC-9942-8041-EA6A38E243FC}" destId="{8C5B34E6-1EBB-5344-9E86-EF1BC7524739}" srcOrd="0" destOrd="0" presId="urn:microsoft.com/office/officeart/2005/8/layout/process5"/>
    <dgm:cxn modelId="{0AC82CF3-5775-2743-B725-D9A3F3D82F65}" type="presOf" srcId="{21E31C66-B428-6049-A452-5922E2FF8434}" destId="{B17C5E11-C218-7B41-92DA-A351214BBDBE}"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dirty="0"/>
            <a:t>be able to keep track of various processes</a:t>
          </a:r>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dirty="0"/>
            <a:t>protect the data and physical resources of each process against interference by other processes</a:t>
          </a:r>
          <a:endParaRPr lang="en-US" dirty="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20C02C2B-223B-D74E-BC6C-837620233FAE}" srcId="{556D4981-18ED-2F4B-ABC2-4ADD91BCBCDA}" destId="{AED781A1-DE77-E84C-BC23-35C95CE6F07F}" srcOrd="2" destOrd="0" parTransId="{459AB6FB-B005-6C4D-B790-55D405ECA154}" sibTransId="{36F775D6-02DB-8B48-BAA5-5254E1491E19}"/>
    <dgm:cxn modelId="{2321933E-5909-9A42-8619-470B55CDE06F}" type="presOf" srcId="{E8C9B2E2-D23A-204C-ABA6-ED16DC2F56C1}" destId="{A3568091-D695-0B4C-B097-E68DB412C11B}" srcOrd="0" destOrd="0" presId="urn:microsoft.com/office/officeart/2008/layout/VerticalCurvedList"/>
    <dgm:cxn modelId="{DF0C7051-768B-414B-A5F9-A96391F3AA23}" type="presOf" srcId="{4910085C-7BCE-5941-8136-3F03D25D3248}" destId="{85ECFB3C-AC62-A742-9442-DB43663EA8D1}"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90C70182-6F21-AD4F-962E-968DA6C87FB3}" type="presOf" srcId="{7B42F4B4-68E1-0847-BB57-3D9A37AB9935}" destId="{406DC65F-9C07-B447-A6A5-7060228E312F}" srcOrd="0" destOrd="0" presId="urn:microsoft.com/office/officeart/2008/layout/VerticalCurvedLi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dirty="0"/>
            <a:t>be able to keep track of various processes</a:t>
          </a:r>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dirty="0"/>
            <a:t>protect the data and physical resources of each process against interference by other processes</a:t>
          </a:r>
          <a:endParaRPr lang="en-US" dirty="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20C02C2B-223B-D74E-BC6C-837620233FAE}" srcId="{556D4981-18ED-2F4B-ABC2-4ADD91BCBCDA}" destId="{AED781A1-DE77-E84C-BC23-35C95CE6F07F}" srcOrd="2" destOrd="0" parTransId="{459AB6FB-B005-6C4D-B790-55D405ECA154}" sibTransId="{36F775D6-02DB-8B48-BAA5-5254E1491E19}"/>
    <dgm:cxn modelId="{2321933E-5909-9A42-8619-470B55CDE06F}" type="presOf" srcId="{E8C9B2E2-D23A-204C-ABA6-ED16DC2F56C1}" destId="{A3568091-D695-0B4C-B097-E68DB412C11B}" srcOrd="0" destOrd="0" presId="urn:microsoft.com/office/officeart/2008/layout/VerticalCurvedList"/>
    <dgm:cxn modelId="{DF0C7051-768B-414B-A5F9-A96391F3AA23}" type="presOf" srcId="{4910085C-7BCE-5941-8136-3F03D25D3248}" destId="{85ECFB3C-AC62-A742-9442-DB43663EA8D1}"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90C70182-6F21-AD4F-962E-968DA6C87FB3}" type="presOf" srcId="{7B42F4B4-68E1-0847-BB57-3D9A37AB9935}" destId="{406DC65F-9C07-B447-A6A5-7060228E312F}" srcOrd="0" destOrd="0" presId="urn:microsoft.com/office/officeart/2008/layout/VerticalCurvedLi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dirty="0"/>
            <a:t>be able to keep track of various processes</a:t>
          </a:r>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dirty="0"/>
            <a:t>protect the data and physical resources of each process against interference by other processes</a:t>
          </a:r>
          <a:endParaRPr lang="en-US" dirty="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20C02C2B-223B-D74E-BC6C-837620233FAE}" srcId="{556D4981-18ED-2F4B-ABC2-4ADD91BCBCDA}" destId="{AED781A1-DE77-E84C-BC23-35C95CE6F07F}" srcOrd="2" destOrd="0" parTransId="{459AB6FB-B005-6C4D-B790-55D405ECA154}" sibTransId="{36F775D6-02DB-8B48-BAA5-5254E1491E19}"/>
    <dgm:cxn modelId="{2321933E-5909-9A42-8619-470B55CDE06F}" type="presOf" srcId="{E8C9B2E2-D23A-204C-ABA6-ED16DC2F56C1}" destId="{A3568091-D695-0B4C-B097-E68DB412C11B}" srcOrd="0" destOrd="0" presId="urn:microsoft.com/office/officeart/2008/layout/VerticalCurvedList"/>
    <dgm:cxn modelId="{DF0C7051-768B-414B-A5F9-A96391F3AA23}" type="presOf" srcId="{4910085C-7BCE-5941-8136-3F03D25D3248}" destId="{85ECFB3C-AC62-A742-9442-DB43663EA8D1}"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90C70182-6F21-AD4F-962E-968DA6C87FB3}" type="presOf" srcId="{7B42F4B4-68E1-0847-BB57-3D9A37AB9935}" destId="{406DC65F-9C07-B447-A6A5-7060228E312F}" srcOrd="0" destOrd="0" presId="urn:microsoft.com/office/officeart/2008/layout/VerticalCurvedLi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a:t>In the case of competing processes three control problems must be faced:</a:t>
          </a:r>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a:solidFill>
                <a:schemeClr val="accent3">
                  <a:lumMod val="50000"/>
                </a:schemeClr>
              </a:solidFill>
            </a:rPr>
            <a:t>   the 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a:solidFill>
                <a:schemeClr val="accent3">
                  <a:lumMod val="50000"/>
                </a:schemeClr>
              </a:solidFill>
            </a:rPr>
            <a:t>   deadlock</a:t>
          </a: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a:solidFill>
                <a:schemeClr val="accent3">
                  <a:lumMod val="50000"/>
                </a:schemeClr>
              </a:solidFill>
            </a:rPr>
            <a:t>   starvation</a:t>
          </a: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pt>
    <dgm:pt modelId="{F562FE9C-C5FA-5E46-ADCD-3ECA6CAD0E03}" type="pres">
      <dgm:prSet presAssocID="{334DF60F-7AF4-E14B-822F-13AF290D7C94}" presName="parentText" presStyleLbl="node1" presStyleIdx="0" presStyleCnt="1" custAng="10800000" custFlipVert="1" custScaleX="97872" custScaleY="94186" custLinFactNeighborX="1064" custLinFactNeighborY="-810">
        <dgm:presLayoutVars>
          <dgm:chMax val="0"/>
          <dgm:bulletEnabled val="1"/>
        </dgm:presLayoutVars>
      </dgm:prSet>
      <dgm:spPr/>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pt>
  </dgm:ptLst>
  <dgm:cxnLst>
    <dgm:cxn modelId="{760A6718-16CA-3445-9217-2D89121980EE}" type="presOf" srcId="{334DF60F-7AF4-E14B-822F-13AF290D7C94}" destId="{F562FE9C-C5FA-5E46-ADCD-3ECA6CAD0E03}" srcOrd="0" destOrd="0" presId="urn:microsoft.com/office/officeart/2005/8/layout/vList2"/>
    <dgm:cxn modelId="{60BEBF36-3A51-B144-919C-DA52FF8AFCC4}" srcId="{47278DBD-5FCD-1D40-9839-A095DDABA5C3}" destId="{0D2240C2-9D46-9C46-B005-62FBD4EEB584}" srcOrd="0" destOrd="0" parTransId="{FBDDEDFD-3030-AB44-88DE-176637FDD5A7}" sibTransId="{F3B83CE3-4E31-7845-8F4B-769ACCEE3638}"/>
    <dgm:cxn modelId="{2061AC5D-4BCB-EF43-A089-A88B2A12EA6F}" type="presOf" srcId="{39BBB76B-4452-7142-899E-4C71C1B30263}" destId="{6A7F9969-6F05-5F41-88FE-250A770AADDF}" srcOrd="0" destOrd="3" presId="urn:microsoft.com/office/officeart/2005/8/layout/vList2"/>
    <dgm:cxn modelId="{E5C19968-3C7B-2E4B-803A-6E68ACB8F0A2}" srcId="{0D2240C2-9D46-9C46-B005-62FBD4EEB584}" destId="{2960AF8C-6A3F-C34D-98C9-F2DC75E3787E}" srcOrd="0" destOrd="0" parTransId="{05D2211E-03AD-5646-B6FB-F39429B8F08F}" sibTransId="{87431F10-E457-9041-855F-41BE96F289AE}"/>
    <dgm:cxn modelId="{E840FC4D-35E4-EA4A-802B-1855D54828EB}" type="presOf" srcId="{0D2240C2-9D46-9C46-B005-62FBD4EEB584}" destId="{6A7F9969-6F05-5F41-88FE-250A770AADDF}" srcOrd="0" destOrd="1"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20DF4BAA-0DFE-4F48-BB02-C5708929BACB}" type="presOf" srcId="{2960AF8C-6A3F-C34D-98C9-F2DC75E3787E}" destId="{6A7F9969-6F05-5F41-88FE-250A770AADDF}" srcOrd="0" destOrd="2" presId="urn:microsoft.com/office/officeart/2005/8/layout/vList2"/>
    <dgm:cxn modelId="{897202DF-2FA1-BF44-98AD-0642D5D854B8}" type="presOf" srcId="{8BEBB349-1C6E-AB42-964D-E302A863F1AC}" destId="{899C6DED-1F3C-F14B-BD4C-7647EC5F6B3F}" srcOrd="0" destOrd="0" presId="urn:microsoft.com/office/officeart/2005/8/layout/vList2"/>
    <dgm:cxn modelId="{F96B7CDF-4C5A-C141-A33A-4EC7F0C7D33D}" type="presOf" srcId="{47278DBD-5FCD-1D40-9839-A095DDABA5C3}" destId="{6A7F9969-6F05-5F41-88FE-250A770AADDF}" srcOrd="0" destOrd="0" presId="urn:microsoft.com/office/officeart/2005/8/layout/vList2"/>
    <dgm:cxn modelId="{0A055BE5-70F5-A941-B7C0-7347B96A1EDC}" srcId="{2960AF8C-6A3F-C34D-98C9-F2DC75E3787E}" destId="{39BBB76B-4452-7142-899E-4C71C1B30263}" srcOrd="0" destOrd="0" parTransId="{83A2A532-6B15-D34E-9D27-177F3CD0B28A}" sibTransId="{4F5D3F76-DC7C-C84B-B8CC-5439A1F6373A}"/>
    <dgm:cxn modelId="{7FAB8EF7-49E7-324E-B503-DB59F939025A}" srcId="{8BEBB349-1C6E-AB42-964D-E302A863F1AC}" destId="{334DF60F-7AF4-E14B-822F-13AF290D7C94}" srcOrd="0" destOrd="0" parTransId="{F2640CAD-5CA2-AB47-BF2D-556487A3D6EF}" sibTransId="{4A26F1EA-DA28-7343-A310-D6271B17FFFB}"/>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a:solidFill>
                <a:schemeClr val="tx1"/>
              </a:solidFill>
            </a:rPr>
            <a:t>There is no way to inspect or manipulate semaphores other than these three operations</a:t>
          </a: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pt>
    <dgm:pt modelId="{F4A463BE-2AEC-964C-BF35-ED24FA6317AE}" type="pres">
      <dgm:prSet presAssocID="{089281B8-1D5E-334A-A921-5425AAEB96AE}" presName="descendantText" presStyleLbl="alignAccFollowNode1" presStyleIdx="0" presStyleCnt="1">
        <dgm:presLayoutVars>
          <dgm:bulletEnabled val="1"/>
        </dgm:presLayoutVars>
      </dgm:prSet>
      <dgm:spPr/>
    </dgm:pt>
  </dgm:ptLst>
  <dgm:cxnLst>
    <dgm:cxn modelId="{5F7A7063-C25C-4248-995E-801647FAE8E5}" type="presOf" srcId="{7B13F4EE-7D10-DD41-B07C-4241F7924867}" destId="{AD854760-70DC-A04A-A103-8027AD61B020}" srcOrd="0" destOrd="0" presId="urn:microsoft.com/office/officeart/2005/8/layout/vList5"/>
    <dgm:cxn modelId="{8C639D78-2F34-BC41-92D0-36D878ECBCDA}" type="presOf" srcId="{089281B8-1D5E-334A-A921-5425AAEB96AE}" destId="{A5BFAE56-92D1-0448-968F-7C14E98DE1E2}" srcOrd="0" destOrd="0" presId="urn:microsoft.com/office/officeart/2005/8/layout/vList5"/>
    <dgm:cxn modelId="{3E788187-53C4-9C46-85FD-C314878B1C40}" srcId="{7B13F4EE-7D10-DD41-B07C-4241F7924867}" destId="{089281B8-1D5E-334A-A921-5425AAEB96AE}" srcOrd="0" destOrd="0" parTransId="{E0980B7B-60AC-5E49-9B7D-344FC211FD30}" sibTransId="{F308D1D0-AC0A-AC41-8CDB-E4DC577760E9}"/>
    <dgm:cxn modelId="{97A908A1-88E6-7E4A-A29A-BFC59181949E}" type="presOf" srcId="{B14D91FF-8F47-D044-A103-069347FEDDCC}" destId="{F4A463BE-2AEC-964C-BF35-ED24FA6317AE}" srcOrd="0" destOrd="0" presId="urn:microsoft.com/office/officeart/2005/8/layout/vList5"/>
    <dgm:cxn modelId="{EC52A4C6-FEA3-F346-8F3A-784B57F7DA2B}" srcId="{089281B8-1D5E-334A-A921-5425AAEB96AE}" destId="{B14D91FF-8F47-D044-A103-069347FEDDCC}" srcOrd="0" destOrd="0" parTransId="{AAE804C8-636A-1940-9B5A-197E4D37778E}" sibTransId="{E34039F6-7DBC-A44C-9BA7-37F2A18BBB2B}"/>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a:t>Strong Semaphores</a:t>
          </a:r>
          <a:r>
            <a:rPr lang="en-NZ" sz="2800" dirty="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a:t>Weak Semaphores </a:t>
          </a:r>
          <a:r>
            <a:rPr lang="en-NZ" sz="2300" dirty="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dirty="0"/>
            <a:t>the order in which processes are removed from the queue is not specified</a:t>
          </a:r>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pt>
    <dgm:pt modelId="{DD1D9237-EB74-E84E-AC7E-51428224DD48}" type="pres">
      <dgm:prSet presAssocID="{C4C5AA89-D850-1744-9E0D-9027DA949606}" presName="parentText" presStyleLbl="node1" presStyleIdx="0" presStyleCnt="2">
        <dgm:presLayoutVars>
          <dgm:chMax val="0"/>
          <dgm:bulletEnabled val="1"/>
        </dgm:presLayoutVars>
      </dgm:prSet>
      <dgm:spPr/>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pt>
    <dgm:pt modelId="{2E01E895-987A-1640-8719-30A986FB6C86}" type="pres">
      <dgm:prSet presAssocID="{E630F192-5C8B-7E47-87C7-81EB07B507C7}" presName="parentText" presStyleLbl="node1" presStyleIdx="1" presStyleCnt="2">
        <dgm:presLayoutVars>
          <dgm:chMax val="0"/>
          <dgm:bulletEnabled val="1"/>
        </dgm:presLayoutVars>
      </dgm:prSet>
      <dgm:spPr/>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pt>
  </dgm:ptLst>
  <dgm:cxnLst>
    <dgm:cxn modelId="{CC89FB04-EF5D-9542-837B-272CA417A845}" type="presOf" srcId="{C4C5AA89-D850-1744-9E0D-9027DA949606}" destId="{793462AF-15D8-084F-A5E6-11A1D6709268}" srcOrd="0" destOrd="0" presId="urn:microsoft.com/office/officeart/2005/8/layout/list1"/>
    <dgm:cxn modelId="{6429F720-61DC-9545-8970-338F9FB64F22}" srcId="{841F8C2A-328F-724A-AC61-AF18203E98B3}" destId="{C4C5AA89-D850-1744-9E0D-9027DA949606}" srcOrd="0" destOrd="0" parTransId="{F82125A2-DB77-D84A-991D-3145F88168EB}" sibTransId="{3E2CFF00-7B48-BA42-9D42-9E61F6B31325}"/>
    <dgm:cxn modelId="{41396523-F9C6-9040-B56F-52DE5CD28BDD}" srcId="{841F8C2A-328F-724A-AC61-AF18203E98B3}" destId="{E630F192-5C8B-7E47-87C7-81EB07B507C7}" srcOrd="1" destOrd="0" parTransId="{07283D72-8835-9842-AF1A-354D151BF5BF}" sibTransId="{ED9F0213-F9BF-F74C-A54D-0B5A37136C9C}"/>
    <dgm:cxn modelId="{431DB62E-D385-264C-9A54-CE10BAFCBF7F}" type="presOf" srcId="{99DC4C28-A725-454D-BE93-CDF6758F173D}" destId="{EC4B5A1A-5870-5C40-8ADE-32EFF8546961}" srcOrd="0" destOrd="0" presId="urn:microsoft.com/office/officeart/2005/8/layout/list1"/>
    <dgm:cxn modelId="{3B485B71-69C3-1B4D-B49A-9C72252A9F2D}" type="presOf" srcId="{E630F192-5C8B-7E47-87C7-81EB07B507C7}" destId="{464CA9E3-BB9C-5B48-A381-0F2DD358996A}" srcOrd="0"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2C74517A-2455-E84A-8B78-155E80A51D13}" type="presOf" srcId="{8AE05AB4-C8C1-0C46-8AC1-AB7D1EF4A317}" destId="{40B0B400-5226-0F4B-98AB-E6B21FAA5A13}"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3BF68787-01C8-524E-843F-78DE25BFAFAB}" type="presOf" srcId="{C4C5AA89-D850-1744-9E0D-9027DA949606}" destId="{DD1D9237-EB74-E84E-AC7E-51428224DD48}" srcOrd="1" destOrd="0" presId="urn:microsoft.com/office/officeart/2005/8/layout/list1"/>
    <dgm:cxn modelId="{4835B0B4-5A13-134B-9F44-DDD5EEF77133}" srcId="{C4C5AA89-D850-1744-9E0D-9027DA949606}" destId="{99DC4C28-A725-454D-BE93-CDF6758F173D}" srcOrd="0" destOrd="0" parTransId="{3C50D3DB-4981-CF43-BB03-CEA66146FC05}" sibTransId="{9CBC6304-C560-B349-AFC8-48AEFAE62F46}"/>
    <dgm:cxn modelId="{CD0EE7BC-EABC-C442-8003-9D2EE71D97BB}" type="presOf" srcId="{E630F192-5C8B-7E47-87C7-81EB07B507C7}" destId="{2E01E895-987A-1640-8719-30A986FB6C86}" srcOrd="1" destOrd="0" presId="urn:microsoft.com/office/officeart/2005/8/layout/list1"/>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a:t>There is no way to know before a process decrements a semaphore whether it will block or not</a:t>
          </a:r>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a:t>There is no way to know which process will continue immediately on a </a:t>
          </a:r>
          <a:r>
            <a:rPr lang="en-US" dirty="0" err="1"/>
            <a:t>uniprocessor</a:t>
          </a:r>
          <a:r>
            <a:rPr lang="en-US" dirty="0"/>
            <a:t> system when two processes are running concurrently</a:t>
          </a:r>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a:t>You don’t know whether another process is waiting so the number of unblocked processes may be zero or one</a:t>
          </a:r>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custLinFactNeighborX="10742" custLinFactNeighborY="0">
        <dgm:presLayoutVars>
          <dgm:bulletEnabled val="1"/>
        </dgm:presLayoutVars>
      </dgm:prSet>
      <dgm:spPr/>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pt>
  </dgm:ptLst>
  <dgm:cxnLst>
    <dgm:cxn modelId="{F6D98210-07AD-4944-9E7D-242369862A6D}" type="presOf" srcId="{49C7C730-771B-094B-9569-A140396ED27C}" destId="{49FA2FAC-FF0C-C14A-8048-646F866CB8A7}" srcOrd="0" destOrd="0" presId="urn:microsoft.com/office/officeart/2005/8/layout/hList6"/>
    <dgm:cxn modelId="{D0CB1A2D-5563-BD46-B6BC-96B33F5EBAC8}" srcId="{9409B3CA-2154-3349-8E08-1BF775E99E0E}" destId="{28472C96-6575-B04D-AE01-1A07A1A0BBFD}" srcOrd="2" destOrd="0" parTransId="{F49310AF-B30D-A646-8668-3E785FB4CA1D}" sibTransId="{616A9A7D-57FA-0D4E-A493-D557831F68EF}"/>
    <dgm:cxn modelId="{BF52EB2F-346C-7047-ACBF-D423FB1AFAA5}" type="presOf" srcId="{2A824A6C-3291-A64E-AB38-9B24534F96E1}" destId="{19BA5E69-E325-F142-A0D4-B743109408EA}"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6"/>
        </a:solidFill>
        <a:ln>
          <a:solidFill>
            <a:schemeClr val="bg1"/>
          </a:solidFill>
        </a:ln>
      </dgm:spPr>
      <dgm:t>
        <a:bodyPr/>
        <a:lstStyle/>
        <a:p>
          <a:r>
            <a:rPr lang="en-US" sz="3600" dirty="0">
              <a:solidFill>
                <a:schemeClr val="bg1"/>
              </a:solidFill>
            </a:rPr>
            <a:t>General Statement:</a:t>
          </a:r>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6"/>
        </a:solidFill>
        <a:ln>
          <a:solidFill>
            <a:schemeClr val="bg1"/>
          </a:solidFill>
        </a:ln>
      </dgm:spPr>
      <dgm:t>
        <a:bodyPr/>
        <a:lstStyle/>
        <a:p>
          <a:r>
            <a:rPr lang="en-US" sz="2100" dirty="0">
              <a:solidFill>
                <a:schemeClr val="bg1"/>
              </a:solidFill>
            </a:rPr>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6"/>
        </a:solidFill>
        <a:ln>
          <a:solidFill>
            <a:schemeClr val="bg1"/>
          </a:solidFill>
        </a:ln>
      </dgm:spPr>
      <dgm:t>
        <a:bodyPr/>
        <a:lstStyle/>
        <a:p>
          <a:r>
            <a:rPr lang="en-US" sz="2100" dirty="0">
              <a:solidFill>
                <a:schemeClr val="bg1"/>
              </a:solidFill>
            </a:rPr>
            <a:t>a single consumer is taking items out of the buffer one at a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6"/>
        </a:solidFill>
        <a:ln>
          <a:solidFill>
            <a:schemeClr val="bg1"/>
          </a:solidFill>
        </a:ln>
      </dgm:spPr>
      <dgm:t>
        <a:bodyPr/>
        <a:lstStyle/>
        <a:p>
          <a:r>
            <a:rPr lang="en-US" sz="2100" dirty="0">
              <a:solidFill>
                <a:schemeClr val="bg1"/>
              </a:solidFill>
            </a:rPr>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a:t>ensure that the producer can’t add data into full buffer and consumer can’t remove data from an empty buffer</a:t>
          </a:r>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13B7BB97-DDFE-4A4A-A4A8-99B0D7D237FD}" type="pres">
      <dgm:prSet presAssocID="{7C3CA0A9-4361-4A4C-8F7D-C068CECB64A9}" presName="vert0" presStyleCnt="0">
        <dgm:presLayoutVars>
          <dgm:dir/>
          <dgm:animOne val="branch"/>
          <dgm:animLvl val="lvl"/>
        </dgm:presLayoutVars>
      </dgm:prSet>
      <dgm:spPr/>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dgm:spPr/>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dgm:spPr/>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97215901-35A1-B24E-BE2A-E4B58B7AE385}" srcId="{32ADD72F-387D-5D49-B356-32480800A56F}" destId="{6B004168-BC8C-F145-810F-93B41C7A0BE5}" srcOrd="1" destOrd="0" parTransId="{DC4F0CD8-5D05-C944-A9B4-C41294EF32B2}" sibTransId="{B7A32575-2A76-3E46-B5AB-A76A5BA132B7}"/>
    <dgm:cxn modelId="{719C070B-E364-A846-883A-057D2FF59687}" type="presOf" srcId="{890A5C6B-01FF-8644-9F42-531144637C24}" destId="{74A2C20F-89BB-9D44-8FB5-0F2FFC72331A}" srcOrd="0" destOrd="0" presId="urn:microsoft.com/office/officeart/2008/layout/LinedList"/>
    <dgm:cxn modelId="{C9076B14-AAFA-E940-B08E-9449D88E4DFE}" type="presOf" srcId="{6B004168-BC8C-F145-810F-93B41C7A0BE5}" destId="{8EF32437-8594-114A-AB67-6EA3945F8843}"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EA91773A-5AB7-D546-A3B1-E48B29C8C03F}" srcId="{1097D9BF-D6EE-F645-B86B-EB8202BE466B}" destId="{68859321-50D7-6A47-9CEF-1D23ED860482}" srcOrd="0" destOrd="0" parTransId="{99F7E1FF-FBED-C749-84FD-ADFC15A66C55}" sibTransId="{86F6F86A-EFF7-A641-9BF5-359A74C7EEF0}"/>
    <dgm:cxn modelId="{787F4F3F-4B3C-2045-959E-9CCE1B28C96A}" type="presOf" srcId="{7C3CA0A9-4361-4A4C-8F7D-C068CECB64A9}" destId="{13B7BB97-DDFE-4A4A-A4A8-99B0D7D237FD}" srcOrd="0" destOrd="0" presId="urn:microsoft.com/office/officeart/2008/layout/LinedList"/>
    <dgm:cxn modelId="{A6AE8E60-EA6D-7446-8885-6F2828424634}" type="presOf" srcId="{88E986B8-7F0F-A946-BDC0-FD05E1829B0C}" destId="{42FFAE56-D9EB-8847-8A6F-85117A6EDA06}" srcOrd="0" destOrd="0" presId="urn:microsoft.com/office/officeart/2008/layout/LinedList"/>
    <dgm:cxn modelId="{52F7ED65-0784-5644-AEC2-867F4401939E}" type="presOf" srcId="{68859321-50D7-6A47-9CEF-1D23ED860482}" destId="{A83C412D-1890-E047-B89D-AE0BF5D67856}"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7ABA9E6E-6C48-4C4C-B452-DA79432C13CA}" type="presOf" srcId="{32ADD72F-387D-5D49-B356-32480800A56F}" destId="{563547AD-1931-484D-9D9A-C06BF3922B4F}" srcOrd="0" destOrd="0" presId="urn:microsoft.com/office/officeart/2008/layout/LinedList"/>
    <dgm:cxn modelId="{025D35A0-BFBE-8143-BF4A-36C41FAED1B7}" srcId="{7C3CA0A9-4361-4A4C-8F7D-C068CECB64A9}" destId="{1097D9BF-D6EE-F645-B86B-EB8202BE466B}" srcOrd="1" destOrd="0" parTransId="{81DDE126-32AB-D741-8738-24BE48D4A02D}" sibTransId="{F0E057FC-5C5A-A843-AD44-105E09ADE54B}"/>
    <dgm:cxn modelId="{98A9A0AB-FC84-2C43-9826-6D6396641F1F}" type="presOf" srcId="{1097D9BF-D6EE-F645-B86B-EB8202BE466B}" destId="{A6A6CCC5-7F22-9B40-8787-3789959FF659}" srcOrd="0" destOrd="0" presId="urn:microsoft.com/office/officeart/2008/layout/LinedList"/>
    <dgm:cxn modelId="{07A70EDB-5576-8B43-8D0B-DD7F50CE7F17}" srcId="{32ADD72F-387D-5D49-B356-32480800A56F}" destId="{890A5C6B-01FF-8644-9F42-531144637C24}" srcOrd="0" destOrd="0" parTransId="{47E672CF-2850-6947-B27E-485C3AEAA424}" sibTransId="{A88CA46A-B080-6C46-9957-0EF93D5428E2}"/>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Multiple Applications</a:t>
          </a:r>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extension of modular design and structured programming</a:t>
          </a:r>
        </a:p>
      </dsp:txBody>
      <dsp:txXfrm>
        <a:off x="3279894" y="2283346"/>
        <a:ext cx="1978099" cy="131962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Operating System Structure</a:t>
          </a:r>
        </a:p>
      </dsp:txBody>
      <dsp:txXfrm>
        <a:off x="5823888" y="1442389"/>
        <a:ext cx="2166891" cy="1050754"/>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OS themselves implemented as a set of processes or threads</a:t>
          </a:r>
        </a:p>
      </dsp:txBody>
      <dsp:txXfrm>
        <a:off x="6072278" y="3127156"/>
        <a:ext cx="1963866" cy="1319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3040067"/>
          <a:ext cx="8229600" cy="997818"/>
        </a:xfrm>
        <a:prstGeom prst="rect">
          <a:avLst/>
        </a:prstGeom>
        <a:solidFill>
          <a:schemeClr val="accent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Only one process may be executing in the monitor at a time</a:t>
          </a:r>
        </a:p>
      </dsp:txBody>
      <dsp:txXfrm>
        <a:off x="0" y="3040067"/>
        <a:ext cx="8229600" cy="997818"/>
      </dsp:txXfrm>
    </dsp:sp>
    <dsp:sp modelId="{8579B117-7007-874B-B7B6-BBD102E64284}">
      <dsp:nvSpPr>
        <dsp:cNvPr id="0" name=""/>
        <dsp:cNvSpPr/>
      </dsp:nvSpPr>
      <dsp:spPr>
        <a:xfrm rot="10800000">
          <a:off x="0" y="1520390"/>
          <a:ext cx="8229600" cy="1534644"/>
        </a:xfrm>
        <a:prstGeom prst="upArrowCallout">
          <a:avLst/>
        </a:prstGeom>
        <a:solidFill>
          <a:schemeClr val="accent5">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Process enters monitor by invoking one of its procedures</a:t>
          </a:r>
        </a:p>
      </dsp:txBody>
      <dsp:txXfrm rot="10800000">
        <a:off x="0" y="1520390"/>
        <a:ext cx="8229600" cy="997166"/>
      </dsp:txXfrm>
    </dsp:sp>
    <dsp:sp modelId="{3C7C1CF7-7300-9441-8B88-36609FBE0526}">
      <dsp:nvSpPr>
        <dsp:cNvPr id="0" name=""/>
        <dsp:cNvSpPr/>
      </dsp:nvSpPr>
      <dsp:spPr>
        <a:xfrm rot="10800000">
          <a:off x="0" y="713"/>
          <a:ext cx="8229600" cy="1534644"/>
        </a:xfrm>
        <a:prstGeom prst="upArrowCallout">
          <a:avLst/>
        </a:prstGeom>
        <a:solidFill>
          <a:schemeClr val="accent3">
            <a:lumMod val="50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t>Local data variables are accessible only by the monitor’s procedures and not by any external procedure</a:t>
          </a:r>
        </a:p>
      </dsp:txBody>
      <dsp:txXfrm rot="10800000">
        <a:off x="0" y="713"/>
        <a:ext cx="8229600" cy="9971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6BB1-9D39-E449-8773-CABC43961BCF}">
      <dsp:nvSpPr>
        <dsp:cNvPr id="0" name=""/>
        <dsp:cNvSpPr/>
      </dsp:nvSpPr>
      <dsp:spPr>
        <a:xfrm>
          <a:off x="31"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NZ" sz="2600" kern="1200" dirty="0"/>
            <a:t>synchronization</a:t>
          </a:r>
          <a:endParaRPr lang="en-US" sz="2600" kern="1200" dirty="0"/>
        </a:p>
      </dsp:txBody>
      <dsp:txXfrm>
        <a:off x="31" y="45240"/>
        <a:ext cx="3026605" cy="748800"/>
      </dsp:txXfrm>
    </dsp:sp>
    <dsp:sp modelId="{57087B52-C684-5341-9E12-7A8A7012CF46}">
      <dsp:nvSpPr>
        <dsp:cNvPr id="0" name=""/>
        <dsp:cNvSpPr/>
      </dsp:nvSpPr>
      <dsp:spPr>
        <a:xfrm>
          <a:off x="31"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dirty="0"/>
            <a:t>to enforce mutual exclusion</a:t>
          </a:r>
        </a:p>
      </dsp:txBody>
      <dsp:txXfrm>
        <a:off x="31" y="794040"/>
        <a:ext cx="3026605" cy="1141920"/>
      </dsp:txXfrm>
    </dsp:sp>
    <dsp:sp modelId="{58C9E88D-0AFF-9A46-9A58-7E5B47B8FB75}">
      <dsp:nvSpPr>
        <dsp:cNvPr id="0" name=""/>
        <dsp:cNvSpPr/>
      </dsp:nvSpPr>
      <dsp:spPr>
        <a:xfrm>
          <a:off x="3450362" y="45240"/>
          <a:ext cx="3026605" cy="748800"/>
        </a:xfrm>
        <a:prstGeom prst="rect">
          <a:avLst/>
        </a:prstGeom>
        <a:solidFill>
          <a:schemeClr val="accent6">
            <a:lumMod val="75000"/>
          </a:schemeClr>
        </a:soli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NZ" sz="2600" kern="1200"/>
            <a:t>communication  </a:t>
          </a:r>
          <a:endParaRPr lang="en-NZ" sz="2600" kern="1200" dirty="0"/>
        </a:p>
      </dsp:txBody>
      <dsp:txXfrm>
        <a:off x="3450362" y="45240"/>
        <a:ext cx="3026605" cy="748800"/>
      </dsp:txXfrm>
    </dsp:sp>
    <dsp:sp modelId="{DEB9BAE2-8339-A243-A12C-F23AFF408E60}">
      <dsp:nvSpPr>
        <dsp:cNvPr id="0" name=""/>
        <dsp:cNvSpPr/>
      </dsp:nvSpPr>
      <dsp:spPr>
        <a:xfrm>
          <a:off x="3450362"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a:t>to exchange information</a:t>
          </a:r>
          <a:endParaRPr lang="en-NZ" sz="2600" kern="1200" dirty="0"/>
        </a:p>
      </dsp:txBody>
      <dsp:txXfrm>
        <a:off x="3450362" y="794040"/>
        <a:ext cx="3026605" cy="1141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5C9F-7A29-B049-BF80-D80F2A8B9162}">
      <dsp:nvSpPr>
        <dsp:cNvPr id="0" name=""/>
        <dsp:cNvSpPr/>
      </dsp:nvSpPr>
      <dsp:spPr>
        <a:xfrm rot="21364723">
          <a:off x="973463" y="1085428"/>
          <a:ext cx="3134840" cy="1543461"/>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bg1"/>
              </a:solidFill>
            </a:rPr>
            <a:t>Communication of a message between two processes implies synchronization between the two</a:t>
          </a:r>
        </a:p>
      </dsp:txBody>
      <dsp:txXfrm>
        <a:off x="1018669" y="1130634"/>
        <a:ext cx="3044428" cy="1453049"/>
      </dsp:txXfrm>
    </dsp:sp>
    <dsp:sp modelId="{B0876E2E-024F-E840-B429-8A6DDBD3C0B7}">
      <dsp:nvSpPr>
        <dsp:cNvPr id="0" name=""/>
        <dsp:cNvSpPr/>
      </dsp:nvSpPr>
      <dsp:spPr>
        <a:xfrm rot="469402">
          <a:off x="5617392" y="691798"/>
          <a:ext cx="3696880" cy="1135495"/>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NZ" sz="1600" b="1" i="0" kern="1200" dirty="0">
              <a:solidFill>
                <a:schemeClr val="bg1"/>
              </a:solidFill>
            </a:rPr>
            <a:t>When a receive primitive is executed in a process there are two possibilities:</a:t>
          </a:r>
          <a:endParaRPr lang="en-US" sz="1600" b="1" i="0" kern="1200" dirty="0">
            <a:solidFill>
              <a:schemeClr val="bg1"/>
            </a:solidFill>
          </a:endParaRPr>
        </a:p>
      </dsp:txBody>
      <dsp:txXfrm>
        <a:off x="5650650" y="725056"/>
        <a:ext cx="3630364" cy="1068979"/>
      </dsp:txXfrm>
    </dsp:sp>
    <dsp:sp modelId="{4F3C4FFF-DBC4-E343-860C-7EE99D254749}">
      <dsp:nvSpPr>
        <dsp:cNvPr id="0" name=""/>
        <dsp:cNvSpPr/>
      </dsp:nvSpPr>
      <dsp:spPr>
        <a:xfrm>
          <a:off x="4131801" y="4989341"/>
          <a:ext cx="792043" cy="792043"/>
        </a:xfrm>
        <a:prstGeom prst="triangle">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40000">
          <a:off x="2177528" y="4709257"/>
          <a:ext cx="4753714" cy="332412"/>
        </a:xfrm>
        <a:prstGeom prst="rect">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rot="510070">
          <a:off x="4675799" y="3444988"/>
          <a:ext cx="3286338" cy="1294634"/>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if a message has previously been sent the message is received and execution continues</a:t>
          </a:r>
        </a:p>
      </dsp:txBody>
      <dsp:txXfrm>
        <a:off x="4738998" y="3508187"/>
        <a:ext cx="3159940" cy="1168236"/>
      </dsp:txXfrm>
    </dsp:sp>
    <dsp:sp modelId="{5EB8A7DA-62E2-E440-9AA1-AFABD63FDF67}">
      <dsp:nvSpPr>
        <dsp:cNvPr id="0" name=""/>
        <dsp:cNvSpPr/>
      </dsp:nvSpPr>
      <dsp:spPr>
        <a:xfrm rot="537530">
          <a:off x="4802190" y="1929079"/>
          <a:ext cx="4271357" cy="1488827"/>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if there is no waiting message the process is blocked until a message arrives or the process continues to execute, abandoning the attempt to receive</a:t>
          </a:r>
        </a:p>
      </dsp:txBody>
      <dsp:txXfrm>
        <a:off x="4874869" y="2001758"/>
        <a:ext cx="4125999" cy="1343469"/>
      </dsp:txXfrm>
    </dsp:sp>
    <dsp:sp modelId="{9C6B398F-15AB-5548-AB75-EDD00D3829AC}">
      <dsp:nvSpPr>
        <dsp:cNvPr id="0" name=""/>
        <dsp:cNvSpPr/>
      </dsp:nvSpPr>
      <dsp:spPr>
        <a:xfrm rot="21331824">
          <a:off x="1533450" y="2946063"/>
          <a:ext cx="2709885" cy="1334944"/>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dirty="0">
              <a:solidFill>
                <a:schemeClr val="tx1"/>
              </a:solidFill>
            </a:rPr>
            <a:t>the receiver cannot receive a message until it has been sent by another process</a:t>
          </a:r>
        </a:p>
      </dsp:txBody>
      <dsp:txXfrm>
        <a:off x="1598617" y="3011230"/>
        <a:ext cx="2579551" cy="12046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20681"/>
          <a:ext cx="8077200" cy="271214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37388" rIns="626880"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a:t>sender continues on but receiver is blocked until the requested message arrives</a:t>
          </a:r>
        </a:p>
        <a:p>
          <a:pPr marL="228600" lvl="1" indent="-228600" algn="l" defTabSz="933450" rtl="0">
            <a:lnSpc>
              <a:spcPct val="90000"/>
            </a:lnSpc>
            <a:spcBef>
              <a:spcPct val="0"/>
            </a:spcBef>
            <a:spcAft>
              <a:spcPct val="15000"/>
            </a:spcAft>
            <a:buChar char="•"/>
          </a:pPr>
          <a:r>
            <a:rPr lang="en-US" sz="2100" kern="1200" dirty="0"/>
            <a:t>most useful combination</a:t>
          </a:r>
        </a:p>
        <a:p>
          <a:pPr marL="228600" lvl="1" indent="-228600" algn="l" defTabSz="933450" rtl="0">
            <a:lnSpc>
              <a:spcPct val="90000"/>
            </a:lnSpc>
            <a:spcBef>
              <a:spcPct val="0"/>
            </a:spcBef>
            <a:spcAft>
              <a:spcPct val="15000"/>
            </a:spcAft>
            <a:buChar char="•"/>
          </a:pPr>
          <a:r>
            <a:rPr lang="en-US" sz="2100" kern="1200" dirty="0"/>
            <a:t>sends one or more messages to a variety of destinations as quickly as possible</a:t>
          </a:r>
        </a:p>
        <a:p>
          <a:pPr marL="228600" lvl="1" indent="-228600" algn="l" defTabSz="933450" rtl="0">
            <a:lnSpc>
              <a:spcPct val="90000"/>
            </a:lnSpc>
            <a:spcBef>
              <a:spcPct val="0"/>
            </a:spcBef>
            <a:spcAft>
              <a:spcPct val="15000"/>
            </a:spcAft>
            <a:buChar char="•"/>
          </a:pPr>
          <a:r>
            <a:rPr lang="en-US" sz="2100" kern="1200" dirty="0"/>
            <a:t>example -- a service process that exists to provide a service or resource to other processes</a:t>
          </a:r>
        </a:p>
      </dsp:txBody>
      <dsp:txXfrm>
        <a:off x="0" y="320681"/>
        <a:ext cx="8077200" cy="2712149"/>
      </dsp:txXfrm>
    </dsp:sp>
    <dsp:sp modelId="{7C0D2C5B-322D-9045-B418-FF8D3F881A30}">
      <dsp:nvSpPr>
        <dsp:cNvPr id="0" name=""/>
        <dsp:cNvSpPr/>
      </dsp:nvSpPr>
      <dsp:spPr>
        <a:xfrm>
          <a:off x="403860" y="10721"/>
          <a:ext cx="565404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lang="en-US" sz="2400" kern="1200" dirty="0" err="1"/>
            <a:t>Nonblocking</a:t>
          </a:r>
          <a:r>
            <a:rPr lang="en-US" sz="2400" kern="1200" dirty="0"/>
            <a:t> send, blocking receive</a:t>
          </a:r>
        </a:p>
      </dsp:txBody>
      <dsp:txXfrm>
        <a:off x="434122" y="40983"/>
        <a:ext cx="5593516" cy="559396"/>
      </dsp:txXfrm>
    </dsp:sp>
    <dsp:sp modelId="{A84F03E2-F9EA-C94D-AD93-13923F0055A8}">
      <dsp:nvSpPr>
        <dsp:cNvPr id="0" name=""/>
        <dsp:cNvSpPr/>
      </dsp:nvSpPr>
      <dsp:spPr>
        <a:xfrm>
          <a:off x="0" y="3456191"/>
          <a:ext cx="8077200" cy="876487"/>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37388" rIns="626880" bIns="149352" numCol="1" spcCol="1270" anchor="t" anchorCtr="0">
          <a:noAutofit/>
        </a:bodyPr>
        <a:lstStyle/>
        <a:p>
          <a:pPr marL="228600" lvl="1" indent="-228600" algn="l" defTabSz="933450" rtl="0">
            <a:lnSpc>
              <a:spcPct val="90000"/>
            </a:lnSpc>
            <a:spcBef>
              <a:spcPct val="0"/>
            </a:spcBef>
            <a:spcAft>
              <a:spcPct val="15000"/>
            </a:spcAft>
            <a:buChar char="•"/>
          </a:pPr>
          <a:r>
            <a:rPr lang="en-US" sz="2100" kern="1200" dirty="0"/>
            <a:t>neither party is required to wait</a:t>
          </a:r>
        </a:p>
      </dsp:txBody>
      <dsp:txXfrm>
        <a:off x="0" y="3456191"/>
        <a:ext cx="8077200" cy="876487"/>
      </dsp:txXfrm>
    </dsp:sp>
    <dsp:sp modelId="{FB5D3142-9F1C-A94D-A8A6-48AF5D364BD5}">
      <dsp:nvSpPr>
        <dsp:cNvPr id="0" name=""/>
        <dsp:cNvSpPr/>
      </dsp:nvSpPr>
      <dsp:spPr>
        <a:xfrm>
          <a:off x="403860" y="3146231"/>
          <a:ext cx="6187442"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marL="0" lvl="0" indent="0" algn="l" defTabSz="1066800" rtl="0">
            <a:lnSpc>
              <a:spcPct val="90000"/>
            </a:lnSpc>
            <a:spcBef>
              <a:spcPct val="0"/>
            </a:spcBef>
            <a:spcAft>
              <a:spcPct val="35000"/>
            </a:spcAft>
            <a:buNone/>
          </a:pPr>
          <a:r>
            <a:rPr lang="en-US" sz="2400" kern="1200" dirty="0" err="1"/>
            <a:t>Nonblocking</a:t>
          </a:r>
          <a:r>
            <a:rPr lang="en-US" sz="2400" kern="1200" dirty="0"/>
            <a:t> send, </a:t>
          </a:r>
          <a:r>
            <a:rPr lang="en-US" sz="2400" kern="1200" dirty="0" err="1"/>
            <a:t>nonblocking</a:t>
          </a:r>
          <a:r>
            <a:rPr lang="en-US" sz="2400" kern="1200" dirty="0"/>
            <a:t> receive</a:t>
          </a:r>
        </a:p>
      </dsp:txBody>
      <dsp:txXfrm>
        <a:off x="434122" y="3176493"/>
        <a:ext cx="6126918" cy="5593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Direct addressing</a:t>
          </a:r>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9210" rIns="121547"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Indirect addressing</a:t>
          </a:r>
        </a:p>
      </dsp:txBody>
      <dsp:txXfrm>
        <a:off x="4141182" y="324038"/>
        <a:ext cx="1561723" cy="15617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Messages are sent to a shared data structure consisting of queues that can temporarily hold messages</a:t>
          </a:r>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Queues are referred to as </a:t>
          </a:r>
          <a:r>
            <a:rPr lang="en-US" sz="2300" i="1" kern="1200" dirty="0"/>
            <a:t>mailboxes</a:t>
          </a:r>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One process sends a message to the mailbox and the other process picks up the message from the mailbox</a:t>
          </a:r>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kern="1200" dirty="0"/>
            <a:t>Allows for greater flexibility in the use of messages</a:t>
          </a:r>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be able to keep track of various processes</a:t>
          </a:r>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NZ" sz="1500" kern="1200" dirty="0"/>
            <a:t>protect the data and physical resources of each process against interference by other processes</a:t>
          </a:r>
          <a:endParaRPr lang="en-US" sz="1500" kern="1200" dirty="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be able to keep track of various processes</a:t>
          </a:r>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NZ" sz="1500" kern="1200" dirty="0"/>
            <a:t>protect the data and physical resources of each process against interference by other processes</a:t>
          </a:r>
          <a:endParaRPr lang="en-US" sz="1500" kern="1200" dirty="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be able to keep track of various processes</a:t>
          </a:r>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NZ" sz="1500" kern="1200" dirty="0"/>
            <a:t>protect the data and physical resources of each process against interference by other processes</a:t>
          </a:r>
          <a:endParaRPr lang="en-US" sz="1500" kern="1200" dirty="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rot="10800000" flipV="1">
          <a:off x="144861" y="0"/>
          <a:ext cx="6662548" cy="1040265"/>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 the case of competing processes three control problems must be faced:</a:t>
          </a:r>
        </a:p>
      </dsp:txBody>
      <dsp:txXfrm rot="-10800000">
        <a:off x="195643" y="50782"/>
        <a:ext cx="6560984" cy="938701"/>
      </dsp:txXfrm>
    </dsp:sp>
    <dsp:sp modelId="{6A7F9969-6F05-5F41-88FE-250A770AADDF}">
      <dsp:nvSpPr>
        <dsp:cNvPr id="0" name=""/>
        <dsp:cNvSpPr/>
      </dsp:nvSpPr>
      <dsp:spPr>
        <a:xfrm>
          <a:off x="0" y="1041487"/>
          <a:ext cx="6807410" cy="2158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135"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a:p>
        <a:p>
          <a:pPr marL="514350" lvl="2" indent="744538" algn="l" defTabSz="1244600">
            <a:lnSpc>
              <a:spcPct val="90000"/>
            </a:lnSpc>
            <a:spcBef>
              <a:spcPct val="0"/>
            </a:spcBef>
            <a:spcAft>
              <a:spcPct val="20000"/>
            </a:spcAft>
            <a:buChar char="•"/>
          </a:pPr>
          <a:r>
            <a:rPr lang="en-US" sz="2800" b="1" i="0" kern="1200" dirty="0">
              <a:solidFill>
                <a:schemeClr val="accent3">
                  <a:lumMod val="50000"/>
                </a:schemeClr>
              </a:solidFill>
            </a:rPr>
            <a:t>   the need for mutual exclusion</a:t>
          </a:r>
        </a:p>
        <a:p>
          <a:pPr marL="514350" lvl="3" indent="744538" algn="l" defTabSz="1244600">
            <a:lnSpc>
              <a:spcPct val="90000"/>
            </a:lnSpc>
            <a:spcBef>
              <a:spcPct val="0"/>
            </a:spcBef>
            <a:spcAft>
              <a:spcPct val="20000"/>
            </a:spcAft>
            <a:buChar char="•"/>
          </a:pPr>
          <a:r>
            <a:rPr lang="en-US" sz="2800" b="1" i="0" kern="1200" dirty="0">
              <a:solidFill>
                <a:schemeClr val="accent3">
                  <a:lumMod val="50000"/>
                </a:schemeClr>
              </a:solidFill>
            </a:rPr>
            <a:t>   deadlock</a:t>
          </a:r>
        </a:p>
        <a:p>
          <a:pPr marL="685800" lvl="4" indent="573088" algn="l" defTabSz="1244600">
            <a:lnSpc>
              <a:spcPct val="90000"/>
            </a:lnSpc>
            <a:spcBef>
              <a:spcPct val="0"/>
            </a:spcBef>
            <a:spcAft>
              <a:spcPct val="20000"/>
            </a:spcAft>
            <a:buChar char="•"/>
          </a:pPr>
          <a:r>
            <a:rPr lang="en-US" sz="2800" b="1" i="0" kern="1200" dirty="0">
              <a:solidFill>
                <a:schemeClr val="accent3">
                  <a:lumMod val="50000"/>
                </a:schemeClr>
              </a:solidFill>
            </a:rPr>
            <a:t>   starvation</a:t>
          </a:r>
        </a:p>
      </dsp:txBody>
      <dsp:txXfrm>
        <a:off x="0" y="1041487"/>
        <a:ext cx="6807410" cy="21589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760976" y="-1670304"/>
          <a:ext cx="1463040" cy="5169408"/>
        </a:xfrm>
        <a:prstGeom prst="round2Same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US" sz="2800" kern="1200" dirty="0">
              <a:solidFill>
                <a:schemeClr val="tx1"/>
              </a:solidFill>
            </a:rPr>
            <a:t>There is no way to inspect or manipulate semaphores other than these three operations</a:t>
          </a:r>
        </a:p>
      </dsp:txBody>
      <dsp:txXfrm rot="-5400000">
        <a:off x="2907792" y="254300"/>
        <a:ext cx="5097988" cy="1320200"/>
      </dsp:txXfrm>
    </dsp:sp>
    <dsp:sp modelId="{A5BFAE56-92D1-0448-968F-7C14E98DE1E2}">
      <dsp:nvSpPr>
        <dsp:cNvPr id="0" name=""/>
        <dsp:cNvSpPr/>
      </dsp:nvSpPr>
      <dsp:spPr>
        <a:xfrm>
          <a:off x="0" y="0"/>
          <a:ext cx="2907792" cy="18288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NZ" sz="2300" kern="1200" dirty="0"/>
            <a:t>A variable that has an integer value upon which only three operations are defined:</a:t>
          </a:r>
          <a:endParaRPr lang="en-US" sz="2300" kern="1200" dirty="0"/>
        </a:p>
      </dsp:txBody>
      <dsp:txXfrm>
        <a:off x="89275" y="89275"/>
        <a:ext cx="2729242" cy="1650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377500"/>
          <a:ext cx="8229600" cy="132299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NZ" sz="2400" kern="1200" dirty="0"/>
            <a:t>the process that has been blocked the longest is released from the queue first (FIFO)</a:t>
          </a:r>
        </a:p>
      </dsp:txBody>
      <dsp:txXfrm>
        <a:off x="0" y="377500"/>
        <a:ext cx="8229600" cy="1322999"/>
      </dsp:txXfrm>
    </dsp:sp>
    <dsp:sp modelId="{DD1D9237-EB74-E84E-AC7E-51428224DD48}">
      <dsp:nvSpPr>
        <dsp:cNvPr id="0" name=""/>
        <dsp:cNvSpPr/>
      </dsp:nvSpPr>
      <dsp:spPr>
        <a:xfrm>
          <a:off x="411480" y="23260"/>
          <a:ext cx="5760719" cy="70848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NZ" sz="2800" b="1" i="1" kern="1200" dirty="0"/>
            <a:t>Strong Semaphores</a:t>
          </a:r>
          <a:r>
            <a:rPr lang="en-NZ" sz="2800" kern="1200" dirty="0"/>
            <a:t> </a:t>
          </a:r>
          <a:endParaRPr lang="en-US" sz="2800" kern="1200" dirty="0"/>
        </a:p>
      </dsp:txBody>
      <dsp:txXfrm>
        <a:off x="446065" y="57845"/>
        <a:ext cx="5691549" cy="639310"/>
      </dsp:txXfrm>
    </dsp:sp>
    <dsp:sp modelId="{40B0B400-5226-0F4B-98AB-E6B21FAA5A13}">
      <dsp:nvSpPr>
        <dsp:cNvPr id="0" name=""/>
        <dsp:cNvSpPr/>
      </dsp:nvSpPr>
      <dsp:spPr>
        <a:xfrm>
          <a:off x="0" y="2184340"/>
          <a:ext cx="8229600" cy="132299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NZ" sz="2400" kern="1200" dirty="0"/>
            <a:t>the order in which processes are removed from the queue is not specified</a:t>
          </a:r>
        </a:p>
      </dsp:txBody>
      <dsp:txXfrm>
        <a:off x="0" y="2184340"/>
        <a:ext cx="8229600" cy="1322999"/>
      </dsp:txXfrm>
    </dsp:sp>
    <dsp:sp modelId="{2E01E895-987A-1640-8719-30A986FB6C86}">
      <dsp:nvSpPr>
        <dsp:cNvPr id="0" name=""/>
        <dsp:cNvSpPr/>
      </dsp:nvSpPr>
      <dsp:spPr>
        <a:xfrm>
          <a:off x="411480" y="1830100"/>
          <a:ext cx="5760719" cy="70848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NZ" sz="2800" b="1" i="1" kern="1200" dirty="0"/>
            <a:t>Weak Semaphores </a:t>
          </a:r>
          <a:r>
            <a:rPr lang="en-NZ" sz="2300" kern="1200" dirty="0"/>
            <a:t> </a:t>
          </a:r>
        </a:p>
      </dsp:txBody>
      <dsp:txXfrm>
        <a:off x="446065" y="1864685"/>
        <a:ext cx="5691549"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is no way to know before a process decrements a semaphore whether it will block or not</a:t>
          </a:r>
        </a:p>
      </dsp:txBody>
      <dsp:txXfrm rot="5400000">
        <a:off x="83550" y="768032"/>
        <a:ext cx="2572129" cy="2304097"/>
      </dsp:txXfrm>
    </dsp:sp>
    <dsp:sp modelId="{49FA2FAC-FF0C-C14A-8048-646F866CB8A7}">
      <dsp:nvSpPr>
        <dsp:cNvPr id="0" name=""/>
        <dsp:cNvSpPr/>
      </dsp:nvSpPr>
      <dsp:spPr>
        <a:xfrm rot="16200000">
          <a:off x="2152734" y="634016"/>
          <a:ext cx="3840163" cy="2572129"/>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is no way to know which process will continue immediately on a </a:t>
          </a:r>
          <a:r>
            <a:rPr lang="en-US" sz="2100" kern="1200" dirty="0" err="1"/>
            <a:t>uniprocessor</a:t>
          </a:r>
          <a:r>
            <a:rPr lang="en-US" sz="2100" kern="1200" dirty="0"/>
            <a:t> system when two processes are running concurrently</a:t>
          </a:r>
        </a:p>
      </dsp:txBody>
      <dsp:txXfrm rot="5400000">
        <a:off x="2786751" y="768032"/>
        <a:ext cx="2572129" cy="2304097"/>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4922" bIns="0" numCol="1" spcCol="1270" anchor="ctr" anchorCtr="0">
          <a:noAutofit/>
        </a:bodyPr>
        <a:lstStyle/>
        <a:p>
          <a:pPr marL="0" lvl="0" indent="0" algn="ctr" defTabSz="933450" rtl="0">
            <a:lnSpc>
              <a:spcPct val="90000"/>
            </a:lnSpc>
            <a:spcBef>
              <a:spcPct val="0"/>
            </a:spcBef>
            <a:spcAft>
              <a:spcPct val="35000"/>
            </a:spcAft>
            <a:buNone/>
          </a:pPr>
          <a:r>
            <a:rPr lang="en-US" sz="2100" kern="1200" dirty="0"/>
            <a:t>You don’t know whether another process is waiting so the number of unblocked processes may be zero or one</a:t>
          </a:r>
        </a:p>
      </dsp:txBody>
      <dsp:txXfrm rot="5400000">
        <a:off x="5531068" y="768032"/>
        <a:ext cx="2572129" cy="23040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42C1-6D18-0649-8C09-CD2E069729C5}">
      <dsp:nvSpPr>
        <dsp:cNvPr id="0" name=""/>
        <dsp:cNvSpPr/>
      </dsp:nvSpPr>
      <dsp:spPr>
        <a:xfrm>
          <a:off x="0" y="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63547AD-1931-484D-9D9A-C06BF3922B4F}">
      <dsp:nvSpPr>
        <dsp:cNvPr id="0" name=""/>
        <dsp:cNvSpPr/>
      </dsp:nvSpPr>
      <dsp:spPr>
        <a:xfrm>
          <a:off x="0" y="0"/>
          <a:ext cx="1615440" cy="2171700"/>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General Statement:</a:t>
          </a:r>
        </a:p>
      </dsp:txBody>
      <dsp:txXfrm>
        <a:off x="0" y="0"/>
        <a:ext cx="1615440" cy="2171700"/>
      </dsp:txXfrm>
    </dsp:sp>
    <dsp:sp modelId="{74A2C20F-89BB-9D44-8FB5-0F2FFC72331A}">
      <dsp:nvSpPr>
        <dsp:cNvPr id="0" name=""/>
        <dsp:cNvSpPr/>
      </dsp:nvSpPr>
      <dsp:spPr>
        <a:xfrm>
          <a:off x="1736598" y="33932"/>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one or more producers are generating data and placing these in a buffer</a:t>
          </a:r>
        </a:p>
      </dsp:txBody>
      <dsp:txXfrm>
        <a:off x="1736598" y="33932"/>
        <a:ext cx="6340602" cy="678656"/>
      </dsp:txXfrm>
    </dsp:sp>
    <dsp:sp modelId="{01B6A1AA-3686-5245-A2F4-F14C44FFDE82}">
      <dsp:nvSpPr>
        <dsp:cNvPr id="0" name=""/>
        <dsp:cNvSpPr/>
      </dsp:nvSpPr>
      <dsp:spPr>
        <a:xfrm>
          <a:off x="1615440" y="712589"/>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EF32437-8594-114A-AB67-6EA3945F8843}">
      <dsp:nvSpPr>
        <dsp:cNvPr id="0" name=""/>
        <dsp:cNvSpPr/>
      </dsp:nvSpPr>
      <dsp:spPr>
        <a:xfrm>
          <a:off x="1736598" y="746521"/>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a single consumer is taking items out of the buffer one at a time</a:t>
          </a:r>
        </a:p>
      </dsp:txBody>
      <dsp:txXfrm>
        <a:off x="1736598" y="746521"/>
        <a:ext cx="6340602" cy="678656"/>
      </dsp:txXfrm>
    </dsp:sp>
    <dsp:sp modelId="{4A91F80F-A60A-054E-A61C-D10D4CA9398F}">
      <dsp:nvSpPr>
        <dsp:cNvPr id="0" name=""/>
        <dsp:cNvSpPr/>
      </dsp:nvSpPr>
      <dsp:spPr>
        <a:xfrm>
          <a:off x="1615440" y="1425178"/>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2FFAE56-D9EB-8847-8A6F-85117A6EDA06}">
      <dsp:nvSpPr>
        <dsp:cNvPr id="0" name=""/>
        <dsp:cNvSpPr/>
      </dsp:nvSpPr>
      <dsp:spPr>
        <a:xfrm>
          <a:off x="1736598" y="1459110"/>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only one producer or consumer may access the buffer at any one time</a:t>
          </a:r>
        </a:p>
      </dsp:txBody>
      <dsp:txXfrm>
        <a:off x="1736598" y="1459110"/>
        <a:ext cx="6340602" cy="678656"/>
      </dsp:txXfrm>
    </dsp:sp>
    <dsp:sp modelId="{87CBA865-EB53-744E-AC48-C906C50E8A16}">
      <dsp:nvSpPr>
        <dsp:cNvPr id="0" name=""/>
        <dsp:cNvSpPr/>
      </dsp:nvSpPr>
      <dsp:spPr>
        <a:xfrm>
          <a:off x="1615440" y="2137767"/>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A18F4C9-6F03-B349-965E-023A06E07B8F}">
      <dsp:nvSpPr>
        <dsp:cNvPr id="0" name=""/>
        <dsp:cNvSpPr/>
      </dsp:nvSpPr>
      <dsp:spPr>
        <a:xfrm>
          <a:off x="0" y="2171700"/>
          <a:ext cx="80772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noFill/>
          <a:prstDash val="solid"/>
        </a:ln>
        <a:effectLst/>
      </dsp:spPr>
      <dsp:style>
        <a:lnRef idx="1">
          <a:scrgbClr r="0" g="0" b="0"/>
        </a:lnRef>
        <a:fillRef idx="3">
          <a:scrgbClr r="0" g="0" b="0"/>
        </a:fillRef>
        <a:effectRef idx="2">
          <a:scrgbClr r="0" g="0" b="0"/>
        </a:effectRef>
        <a:fontRef idx="minor">
          <a:schemeClr val="lt1"/>
        </a:fontRef>
      </dsp:style>
    </dsp:sp>
    <dsp:sp modelId="{A6A6CCC5-7F22-9B40-8787-3789959FF659}">
      <dsp:nvSpPr>
        <dsp:cNvPr id="0" name=""/>
        <dsp:cNvSpPr/>
      </dsp:nvSpPr>
      <dsp:spPr>
        <a:xfrm>
          <a:off x="0" y="2171700"/>
          <a:ext cx="1615440" cy="2171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The Problem:</a:t>
          </a:r>
        </a:p>
      </dsp:txBody>
      <dsp:txXfrm>
        <a:off x="0" y="2171700"/>
        <a:ext cx="1615440" cy="2171700"/>
      </dsp:txXfrm>
    </dsp:sp>
    <dsp:sp modelId="{A83C412D-1890-E047-B89D-AE0BF5D67856}">
      <dsp:nvSpPr>
        <dsp:cNvPr id="0" name=""/>
        <dsp:cNvSpPr/>
      </dsp:nvSpPr>
      <dsp:spPr>
        <a:xfrm>
          <a:off x="1736598" y="2270317"/>
          <a:ext cx="6340602" cy="1972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ensure that the producer can’t add data into full buffer and consumer can’t remove data from an empty buffer</a:t>
          </a:r>
        </a:p>
      </dsp:txBody>
      <dsp:txXfrm>
        <a:off x="1736598" y="2270317"/>
        <a:ext cx="6340602" cy="1972344"/>
      </dsp:txXfrm>
    </dsp:sp>
    <dsp:sp modelId="{583F4718-80EE-7F4E-8F00-C3D546DF95AA}">
      <dsp:nvSpPr>
        <dsp:cNvPr id="0" name=""/>
        <dsp:cNvSpPr/>
      </dsp:nvSpPr>
      <dsp:spPr>
        <a:xfrm>
          <a:off x="1615440" y="4242661"/>
          <a:ext cx="646176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21:53:50.044"/>
    </inkml:context>
    <inkml:brush xml:id="br0">
      <inkml:brushProperty name="width" value="0.08571" units="cm"/>
      <inkml:brushProperty name="height" value="0.08571" units="cm"/>
    </inkml:brush>
  </inkml:definitions>
  <inkml:trace contextRef="#ctx0" brushRef="#br0">129 17 7772,'-32'0'-129,"2"-2"0,3-1-1351,6-3 1509,10 1 136,4 5-278,7 0-182,0 0 304,7 0-40,2 0 1,12 0 30,1 0 0,-1 7 0,-5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21:53:50.044"/>
    </inkml:context>
    <inkml:brush xml:id="br0">
      <inkml:brushProperty name="width" value="0.08571" units="cm"/>
      <inkml:brushProperty name="height" value="0.08571" units="cm"/>
    </inkml:brush>
  </inkml:definitions>
  <inkml:trace contextRef="#ctx0" brushRef="#br0">129 17 7772,'-32'0'-129,"2"-2"0,3-1-1351,6-3 1509,10 1 136,4 5-278,7 0-182,0 0 304,7 0-40,2 0 1,12 0 30,1 0 0,-1 7 0,-5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8T21:53:50.044"/>
    </inkml:context>
    <inkml:brush xml:id="br0">
      <inkml:brushProperty name="width" value="0.08571" units="cm"/>
      <inkml:brushProperty name="height" value="0.08571" units="cm"/>
    </inkml:brush>
  </inkml:definitions>
  <inkml:trace contextRef="#ctx0" brushRef="#br0">129 17 7772,'-32'0'-129,"2"-2"0,3-1-1351,6-3 1509,10 1 136,4 5-278,7 0-182,0 0 304,7 0-40,2 0 1,12 0 30,1 0 0,-1 7 0,-5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3/5/2024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8/e, by William Stallings, Chapter 5 “</a:t>
            </a:r>
            <a:r>
              <a:rPr kumimoji="1" lang="en-GB" dirty="0">
                <a:latin typeface="Times New Roman" pitchFamily="-106" charset="0"/>
                <a:ea typeface="ＭＳ Ｐゴシック" pitchFamily="-106" charset="-128"/>
                <a:cs typeface="ＭＳ Ｐゴシック" pitchFamily="-106" charset="-128"/>
              </a:rPr>
              <a:t>Concurrency:</a:t>
            </a:r>
            <a:r>
              <a:rPr kumimoji="1" lang="en-GB" baseline="0" dirty="0">
                <a:latin typeface="Times New Roman" pitchFamily="-106" charset="0"/>
                <a:ea typeface="ＭＳ Ｐゴシック" pitchFamily="-106" charset="-128"/>
                <a:cs typeface="ＭＳ Ｐゴシック" pitchFamily="-106" charset="-128"/>
              </a:rPr>
              <a:t> Mutual Exclusion and Synchronization</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590C0-44D7-2F8C-5B1F-C2B36724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5E876-BE88-DF2F-FB60-E3BF25AD5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F8058-159B-0941-E1DC-0FE4935ECA3D}"/>
              </a:ext>
            </a:extLst>
          </p:cNvPr>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What design and management issues are raised by the existence of concurrency?</a:t>
            </a:r>
          </a:p>
          <a:p>
            <a:r>
              <a:rPr lang="en-US" sz="1200" kern="1200" baseline="0" dirty="0">
                <a:solidFill>
                  <a:schemeClr val="tx1"/>
                </a:solidFill>
                <a:latin typeface="+mn-lt"/>
                <a:ea typeface="+mn-ea"/>
                <a:cs typeface="+mn-cs"/>
              </a:rPr>
              <a:t>We can list the following concerns: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OS must be able to keep track of the various processes. </a:t>
            </a:r>
            <a:r>
              <a:rPr lang="en-US" sz="1200" b="0" kern="1200" baseline="0" dirty="0">
                <a:solidFill>
                  <a:schemeClr val="tx1"/>
                </a:solidFill>
                <a:latin typeface="+mn-lt"/>
                <a:ea typeface="+mn-ea"/>
                <a:cs typeface="+mn-cs"/>
              </a:rPr>
              <a:t>This is done with </a:t>
            </a:r>
            <a:r>
              <a:rPr lang="en-US" sz="1200" kern="1200" baseline="0" dirty="0">
                <a:solidFill>
                  <a:schemeClr val="tx1"/>
                </a:solidFill>
                <a:latin typeface="+mn-lt"/>
                <a:ea typeface="+mn-ea"/>
                <a:cs typeface="+mn-cs"/>
              </a:rPr>
              <a:t>the use of process control blocks and was described in Chapter 4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OS must allocate and de-allocate various resources for each active process.</a:t>
            </a:r>
          </a:p>
          <a:p>
            <a:r>
              <a:rPr lang="en-US" sz="1200" kern="1200" baseline="0" dirty="0">
                <a:solidFill>
                  <a:schemeClr val="tx1"/>
                </a:solidFill>
                <a:latin typeface="+mn-lt"/>
                <a:ea typeface="+mn-ea"/>
                <a:cs typeface="+mn-cs"/>
              </a:rPr>
              <a:t>At times, multiple processes want access to the same resource. These resources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 time: </a:t>
            </a:r>
            <a:r>
              <a:rPr lang="en-US" sz="1200" b="0" kern="1200" baseline="0" dirty="0">
                <a:solidFill>
                  <a:schemeClr val="tx1"/>
                </a:solidFill>
                <a:latin typeface="+mn-lt"/>
                <a:ea typeface="+mn-ea"/>
                <a:cs typeface="+mn-cs"/>
              </a:rPr>
              <a:t>This is the scheduling function, discussed in Part Four.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a:t>
            </a:r>
            <a:r>
              <a:rPr lang="en-US" sz="1200" b="0" kern="1200" baseline="0" dirty="0">
                <a:solidFill>
                  <a:schemeClr val="tx1"/>
                </a:solidFill>
                <a:latin typeface="+mn-lt"/>
                <a:ea typeface="+mn-ea"/>
                <a:cs typeface="+mn-cs"/>
              </a:rPr>
              <a:t>: Most operating systems use a virtual memory scheme. The topic </a:t>
            </a:r>
            <a:r>
              <a:rPr lang="en-US" sz="1200" kern="1200" baseline="0" dirty="0">
                <a:solidFill>
                  <a:schemeClr val="tx1"/>
                </a:solidFill>
                <a:latin typeface="+mn-lt"/>
                <a:ea typeface="+mn-ea"/>
                <a:cs typeface="+mn-cs"/>
              </a:rPr>
              <a:t>is addressed in Part Three.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Files: </a:t>
            </a:r>
            <a:r>
              <a:rPr lang="en-US" sz="1200" b="0" kern="1200" baseline="0" dirty="0">
                <a:solidFill>
                  <a:schemeClr val="tx1"/>
                </a:solidFill>
                <a:latin typeface="+mn-lt"/>
                <a:ea typeface="+mn-ea"/>
                <a:cs typeface="+mn-cs"/>
              </a:rPr>
              <a:t>Discussed in Chapter 12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devices: </a:t>
            </a:r>
            <a:r>
              <a:rPr lang="en-US" sz="1200" b="0" kern="1200" baseline="0" dirty="0">
                <a:solidFill>
                  <a:schemeClr val="tx1"/>
                </a:solidFill>
                <a:latin typeface="+mn-lt"/>
                <a:ea typeface="+mn-ea"/>
                <a:cs typeface="+mn-cs"/>
              </a:rPr>
              <a:t>Discussed in Chapter 11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OS must protect the data and physical resources of each process against</a:t>
            </a:r>
          </a:p>
          <a:p>
            <a:r>
              <a:rPr lang="en-US" sz="1200" kern="1200" baseline="0" dirty="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The functioning of a process, and the output it produces, must be independent </a:t>
            </a:r>
          </a:p>
          <a:p>
            <a:r>
              <a:rPr lang="en-US" sz="1200" kern="1200" baseline="0" dirty="0">
                <a:solidFill>
                  <a:schemeClr val="tx1"/>
                </a:solidFill>
                <a:latin typeface="+mn-lt"/>
                <a:ea typeface="+mn-ea"/>
                <a:cs typeface="+mn-cs"/>
              </a:rPr>
              <a:t>of the speed at which its execution is carried out relative to the speed of other</a:t>
            </a:r>
          </a:p>
          <a:p>
            <a:r>
              <a:rPr lang="en-US" sz="1200" kern="1200" baseline="0" dirty="0">
                <a:solidFill>
                  <a:schemeClr val="tx1"/>
                </a:solidFill>
                <a:latin typeface="+mn-lt"/>
                <a:ea typeface="+mn-ea"/>
                <a:cs typeface="+mn-cs"/>
              </a:rPr>
              <a:t>concurrent processes. This is the subject of this chapter.</a:t>
            </a:r>
            <a:endParaRPr lang="en-US" dirty="0"/>
          </a:p>
        </p:txBody>
      </p:sp>
      <p:sp>
        <p:nvSpPr>
          <p:cNvPr id="4" name="Slide Number Placeholder 3">
            <a:extLst>
              <a:ext uri="{FF2B5EF4-FFF2-40B4-BE49-F238E27FC236}">
                <a16:creationId xmlns:a16="http://schemas.microsoft.com/office/drawing/2014/main" id="{23631C08-C2A3-43DA-63CA-4D8C6896B295}"/>
              </a:ext>
            </a:extLst>
          </p:cNvPr>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val="3864064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3B5BC-B39B-2930-E44E-28501EE8F2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038D3-1A51-ACB5-7363-9BC8976F9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1D639-DF5E-60F8-184C-4A6E96A440CA}"/>
              </a:ext>
            </a:extLst>
          </p:cNvPr>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What design and management issues are raised by the existence of concurrency?</a:t>
            </a:r>
          </a:p>
          <a:p>
            <a:r>
              <a:rPr lang="en-US" sz="1200" kern="1200" baseline="0" dirty="0">
                <a:solidFill>
                  <a:schemeClr val="tx1"/>
                </a:solidFill>
                <a:latin typeface="+mn-lt"/>
                <a:ea typeface="+mn-ea"/>
                <a:cs typeface="+mn-cs"/>
              </a:rPr>
              <a:t>We can list the following concerns: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OS must be able to keep track of the various processes. </a:t>
            </a:r>
            <a:r>
              <a:rPr lang="en-US" sz="1200" b="0" kern="1200" baseline="0" dirty="0">
                <a:solidFill>
                  <a:schemeClr val="tx1"/>
                </a:solidFill>
                <a:latin typeface="+mn-lt"/>
                <a:ea typeface="+mn-ea"/>
                <a:cs typeface="+mn-cs"/>
              </a:rPr>
              <a:t>This is done with </a:t>
            </a:r>
            <a:r>
              <a:rPr lang="en-US" sz="1200" kern="1200" baseline="0" dirty="0">
                <a:solidFill>
                  <a:schemeClr val="tx1"/>
                </a:solidFill>
                <a:latin typeface="+mn-lt"/>
                <a:ea typeface="+mn-ea"/>
                <a:cs typeface="+mn-cs"/>
              </a:rPr>
              <a:t>the use of process control blocks and was described in Chapter 4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OS must allocate and de-allocate various resources for each active process.</a:t>
            </a:r>
          </a:p>
          <a:p>
            <a:r>
              <a:rPr lang="en-US" sz="1200" kern="1200" baseline="0" dirty="0">
                <a:solidFill>
                  <a:schemeClr val="tx1"/>
                </a:solidFill>
                <a:latin typeface="+mn-lt"/>
                <a:ea typeface="+mn-ea"/>
                <a:cs typeface="+mn-cs"/>
              </a:rPr>
              <a:t>At times, multiple processes want access to the same resource. These resources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 time: </a:t>
            </a:r>
            <a:r>
              <a:rPr lang="en-US" sz="1200" b="0" kern="1200" baseline="0" dirty="0">
                <a:solidFill>
                  <a:schemeClr val="tx1"/>
                </a:solidFill>
                <a:latin typeface="+mn-lt"/>
                <a:ea typeface="+mn-ea"/>
                <a:cs typeface="+mn-cs"/>
              </a:rPr>
              <a:t>This is the scheduling function, discussed in Part Four.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a:t>
            </a:r>
            <a:r>
              <a:rPr lang="en-US" sz="1200" b="0" kern="1200" baseline="0" dirty="0">
                <a:solidFill>
                  <a:schemeClr val="tx1"/>
                </a:solidFill>
                <a:latin typeface="+mn-lt"/>
                <a:ea typeface="+mn-ea"/>
                <a:cs typeface="+mn-cs"/>
              </a:rPr>
              <a:t>: Most operating systems use a virtual memory scheme. The topic </a:t>
            </a:r>
            <a:r>
              <a:rPr lang="en-US" sz="1200" kern="1200" baseline="0" dirty="0">
                <a:solidFill>
                  <a:schemeClr val="tx1"/>
                </a:solidFill>
                <a:latin typeface="+mn-lt"/>
                <a:ea typeface="+mn-ea"/>
                <a:cs typeface="+mn-cs"/>
              </a:rPr>
              <a:t>is addressed in Part Three.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Files: </a:t>
            </a:r>
            <a:r>
              <a:rPr lang="en-US" sz="1200" b="0" kern="1200" baseline="0" dirty="0">
                <a:solidFill>
                  <a:schemeClr val="tx1"/>
                </a:solidFill>
                <a:latin typeface="+mn-lt"/>
                <a:ea typeface="+mn-ea"/>
                <a:cs typeface="+mn-cs"/>
              </a:rPr>
              <a:t>Discussed in Chapter 12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devices: </a:t>
            </a:r>
            <a:r>
              <a:rPr lang="en-US" sz="1200" b="0" kern="1200" baseline="0" dirty="0">
                <a:solidFill>
                  <a:schemeClr val="tx1"/>
                </a:solidFill>
                <a:latin typeface="+mn-lt"/>
                <a:ea typeface="+mn-ea"/>
                <a:cs typeface="+mn-cs"/>
              </a:rPr>
              <a:t>Discussed in Chapter 11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OS must protect the data and physical resources of each process against</a:t>
            </a:r>
          </a:p>
          <a:p>
            <a:r>
              <a:rPr lang="en-US" sz="1200" kern="1200" baseline="0" dirty="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The functioning of a process, and the output it produces, must be independent </a:t>
            </a:r>
          </a:p>
          <a:p>
            <a:r>
              <a:rPr lang="en-US" sz="1200" kern="1200" baseline="0" dirty="0">
                <a:solidFill>
                  <a:schemeClr val="tx1"/>
                </a:solidFill>
                <a:latin typeface="+mn-lt"/>
                <a:ea typeface="+mn-ea"/>
                <a:cs typeface="+mn-cs"/>
              </a:rPr>
              <a:t>of the speed at which its execution is carried out relative to the speed of other</a:t>
            </a:r>
          </a:p>
          <a:p>
            <a:r>
              <a:rPr lang="en-US" sz="1200" kern="1200" baseline="0" dirty="0">
                <a:solidFill>
                  <a:schemeClr val="tx1"/>
                </a:solidFill>
                <a:latin typeface="+mn-lt"/>
                <a:ea typeface="+mn-ea"/>
                <a:cs typeface="+mn-cs"/>
              </a:rPr>
              <a:t>concurrent processes. This is the subject of this chapter.</a:t>
            </a:r>
            <a:endParaRPr lang="en-US" dirty="0"/>
          </a:p>
        </p:txBody>
      </p:sp>
      <p:sp>
        <p:nvSpPr>
          <p:cNvPr id="4" name="Slide Number Placeholder 3">
            <a:extLst>
              <a:ext uri="{FF2B5EF4-FFF2-40B4-BE49-F238E27FC236}">
                <a16:creationId xmlns:a16="http://schemas.microsoft.com/office/drawing/2014/main" id="{612ECD80-951C-88B5-22F5-7B8C341557A7}"/>
              </a:ext>
            </a:extLst>
          </p:cNvPr>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val="223081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We can classify the ways in which processes interact on the basis of the degree to which they are aware of each other’s existence. Table 5.2 lists three possible degrees of awareness plus the consequences of each:</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unaware of each other: These are independent processes that are not</a:t>
            </a:r>
          </a:p>
          <a:p>
            <a:r>
              <a:rPr lang="en-US" sz="1200" kern="1200" baseline="0" dirty="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a:t>
            </a:r>
            <a:r>
              <a:rPr lang="en-US" sz="1200" b="1" kern="1200" baseline="0" dirty="0">
                <a:solidFill>
                  <a:schemeClr val="tx1"/>
                </a:solidFill>
                <a:latin typeface="+mn-lt"/>
                <a:ea typeface="+mn-ea"/>
                <a:cs typeface="+mn-cs"/>
              </a:rPr>
              <a:t>competition for resources. For </a:t>
            </a:r>
            <a:r>
              <a:rPr lang="en-US" sz="1200" kern="1200" baseline="0" dirty="0">
                <a:solidFill>
                  <a:schemeClr val="tx1"/>
                </a:solidFill>
                <a:latin typeface="+mn-lt"/>
                <a:ea typeface="+mn-ea"/>
                <a:cs typeface="+mn-cs"/>
              </a:rPr>
              <a:t>example, two independent applications may both want to access the same disk or file or printer. The OS must regulate these accesses.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indirectly aware of each other: These are processes that are not necessarily</a:t>
            </a:r>
          </a:p>
          <a:p>
            <a:r>
              <a:rPr lang="en-US" sz="1200" kern="1200" baseline="0" dirty="0">
                <a:solidFill>
                  <a:schemeClr val="tx1"/>
                </a:solidFill>
                <a:latin typeface="+mn-lt"/>
                <a:ea typeface="+mn-ea"/>
                <a:cs typeface="+mn-cs"/>
              </a:rPr>
              <a:t>aware of each other by their respective process IDs but that share access to some object, such as an I/O buffer. Such processes exhibit </a:t>
            </a:r>
            <a:r>
              <a:rPr lang="en-US" sz="1200" b="1" kern="1200" baseline="0" dirty="0">
                <a:solidFill>
                  <a:schemeClr val="tx1"/>
                </a:solidFill>
                <a:latin typeface="+mn-lt"/>
                <a:ea typeface="+mn-ea"/>
                <a:cs typeface="+mn-cs"/>
              </a:rPr>
              <a:t>cooperation </a:t>
            </a:r>
            <a:r>
              <a:rPr lang="en-US" sz="1200" kern="1200" baseline="0" dirty="0">
                <a:solidFill>
                  <a:schemeClr val="tx1"/>
                </a:solidFill>
                <a:latin typeface="+mn-lt"/>
                <a:ea typeface="+mn-ea"/>
                <a:cs typeface="+mn-cs"/>
              </a:rPr>
              <a:t>in sharing the common object.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Processes directly aware of each other: These are processes that are able to</a:t>
            </a:r>
          </a:p>
          <a:p>
            <a:r>
              <a:rPr lang="en-US" sz="1200" kern="1200" baseline="0" dirty="0">
                <a:solidFill>
                  <a:schemeClr val="tx1"/>
                </a:solidFill>
                <a:latin typeface="+mn-lt"/>
                <a:ea typeface="+mn-ea"/>
                <a:cs typeface="+mn-cs"/>
              </a:rPr>
              <a:t>communicate with each other by process ID and that are designed to work jointly on some activity. Again, such processes exhibit </a:t>
            </a:r>
            <a:r>
              <a:rPr lang="en-US" sz="1200" b="1" kern="1200" baseline="0" dirty="0">
                <a:solidFill>
                  <a:schemeClr val="tx1"/>
                </a:solidFill>
                <a:latin typeface="+mn-lt"/>
                <a:ea typeface="+mn-ea"/>
                <a:cs typeface="+mn-cs"/>
              </a:rPr>
              <a:t>cooperation . </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Conditions will not always be as clear-cut as suggested in Table 5.2 . Rather, several processes may exhibit aspects of both competition and cooperation. Nevertheless, it is productive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the case of competing processes three control problems must be faced. First is the need for </a:t>
            </a:r>
            <a:r>
              <a:rPr lang="en-US" sz="1200" b="1" kern="1200" baseline="0" dirty="0">
                <a:solidFill>
                  <a:schemeClr val="tx1"/>
                </a:solidFill>
                <a:latin typeface="+mn-lt"/>
                <a:ea typeface="+mn-ea"/>
                <a:cs typeface="+mn-cs"/>
              </a:rPr>
              <a:t>mutual exclusion . </a:t>
            </a:r>
            <a:r>
              <a:rPr lang="en-US" sz="1200" b="0" kern="1200" baseline="0" dirty="0">
                <a:solidFill>
                  <a:schemeClr val="tx1"/>
                </a:solidFill>
                <a:latin typeface="+mn-lt"/>
                <a:ea typeface="+mn-ea"/>
                <a:cs typeface="+mn-cs"/>
              </a:rPr>
              <a:t>Suppose two or more processes require </a:t>
            </a:r>
            <a:r>
              <a:rPr lang="en-US" sz="1200" kern="1200" baseline="0" dirty="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a:solidFill>
                  <a:schemeClr val="tx1"/>
                </a:solidFill>
                <a:latin typeface="+mn-lt"/>
                <a:ea typeface="+mn-ea"/>
                <a:cs typeface="+mn-cs"/>
              </a:rPr>
              <a:t>critical resource , </a:t>
            </a:r>
            <a:r>
              <a:rPr lang="en-US" sz="1200" b="0" kern="1200" baseline="0" dirty="0">
                <a:solidFill>
                  <a:schemeClr val="tx1"/>
                </a:solidFill>
                <a:latin typeface="+mn-lt"/>
                <a:ea typeface="+mn-ea"/>
                <a:cs typeface="+mn-cs"/>
              </a:rPr>
              <a:t>and the portion of the program that uses it as a </a:t>
            </a:r>
            <a:r>
              <a:rPr lang="en-US" sz="1200" b="1" kern="1200" baseline="0" dirty="0">
                <a:solidFill>
                  <a:schemeClr val="tx1"/>
                </a:solidFill>
                <a:latin typeface="+mn-lt"/>
                <a:ea typeface="+mn-ea"/>
                <a:cs typeface="+mn-cs"/>
              </a:rPr>
              <a:t>critical section </a:t>
            </a:r>
            <a:r>
              <a:rPr lang="en-US" sz="1200" b="0" kern="1200" baseline="0" dirty="0">
                <a:solidFill>
                  <a:schemeClr val="tx1"/>
                </a:solidFill>
                <a:latin typeface="+mn-lt"/>
                <a:ea typeface="+mn-ea"/>
                <a:cs typeface="+mn-cs"/>
              </a:rPr>
              <a:t>of the program. It is important that only one program at a time be </a:t>
            </a:r>
            <a:r>
              <a:rPr lang="en-US" sz="1200" kern="1200" baseline="0" dirty="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enforcement of mutual exclusion creates two additional control problems. One is that of </a:t>
            </a:r>
            <a:r>
              <a:rPr lang="en-US" sz="1200" b="1" kern="1200" baseline="0" dirty="0">
                <a:solidFill>
                  <a:schemeClr val="tx1"/>
                </a:solidFill>
                <a:latin typeface="+mn-lt"/>
                <a:ea typeface="+mn-ea"/>
                <a:cs typeface="+mn-cs"/>
              </a:rPr>
              <a:t>deadlock . </a:t>
            </a:r>
            <a:r>
              <a:rPr lang="en-US" sz="1200" b="0" kern="1200" baseline="0" dirty="0">
                <a:solidFill>
                  <a:schemeClr val="tx1"/>
                </a:solidFill>
                <a:latin typeface="+mn-lt"/>
                <a:ea typeface="+mn-ea"/>
                <a:cs typeface="+mn-cs"/>
              </a:rPr>
              <a:t>For example, consider two processes, P1 and P2, and two </a:t>
            </a:r>
            <a:r>
              <a:rPr lang="en-US" sz="1200" kern="1200" baseline="0" dirty="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final control problem is </a:t>
            </a:r>
            <a:r>
              <a:rPr lang="en-US" sz="1200" b="1" kern="1200" baseline="0" dirty="0">
                <a:solidFill>
                  <a:schemeClr val="tx1"/>
                </a:solidFill>
                <a:latin typeface="+mn-lt"/>
                <a:ea typeface="+mn-ea"/>
                <a:cs typeface="+mn-cs"/>
              </a:rPr>
              <a:t>starvation . </a:t>
            </a:r>
            <a:r>
              <a:rPr lang="en-US" sz="1200" b="0" kern="1200" baseline="0" dirty="0">
                <a:solidFill>
                  <a:schemeClr val="tx1"/>
                </a:solidFill>
                <a:latin typeface="+mn-lt"/>
                <a:ea typeface="+mn-ea"/>
                <a:cs typeface="+mn-cs"/>
              </a:rPr>
              <a:t>Suppose that three processes (P1, P2</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a:p>
          <a:p>
            <a:endParaRPr lang="en-US" dirty="0"/>
          </a:p>
          <a:p>
            <a:r>
              <a:rPr lang="en-US" sz="1200" kern="1200" baseline="0" dirty="0">
                <a:solidFill>
                  <a:schemeClr val="tx1"/>
                </a:solidFill>
                <a:latin typeface="+mn-lt"/>
                <a:ea typeface="+mn-ea"/>
                <a:cs typeface="+mn-cs"/>
              </a:rPr>
              <a:t>Figure 5.1 illustrates the mutual exclusion mechanism in abstract terms. There are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processes to be executed concurrently. </a:t>
            </a:r>
            <a:r>
              <a:rPr lang="en-US" sz="1200" kern="1200" baseline="0" dirty="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It remains to examine specific mechanisms for providing the functions </a:t>
            </a:r>
            <a:r>
              <a:rPr lang="en-US" sz="1200" kern="1200" baseline="0" dirty="0" err="1">
                <a:solidFill>
                  <a:schemeClr val="tx1"/>
                </a:solidFill>
                <a:latin typeface="+mn-lt"/>
                <a:ea typeface="+mn-ea"/>
                <a:cs typeface="+mn-cs"/>
              </a:rPr>
              <a:t>entercritical</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exitcritical</a:t>
            </a:r>
            <a:r>
              <a:rPr lang="en-US" sz="1200" kern="1200" baseline="0" dirty="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Any facility or capability that is to provide support for mutual exclusion should</a:t>
            </a:r>
          </a:p>
          <a:p>
            <a:r>
              <a:rPr lang="en-US" sz="1200" kern="1200" baseline="0" dirty="0">
                <a:solidFill>
                  <a:schemeClr val="tx1"/>
                </a:solidFill>
                <a:latin typeface="+mn-lt"/>
                <a:ea typeface="+mn-ea"/>
                <a:cs typeface="+mn-cs"/>
              </a:rPr>
              <a:t>meet the following requirements: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Mutual exclusion must be enforced: Only one process at a time is allowed into</a:t>
            </a:r>
          </a:p>
          <a:p>
            <a:r>
              <a:rPr lang="en-US" sz="1200" kern="1200" baseline="0" dirty="0">
                <a:solidFill>
                  <a:schemeClr val="tx1"/>
                </a:solidFill>
                <a:latin typeface="+mn-lt"/>
                <a:ea typeface="+mn-ea"/>
                <a:cs typeface="+mn-cs"/>
              </a:rPr>
              <a:t>its critical section, among all processes that have critical sections for the same resource or shared object.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process that halts in its noncritical section must do so without interfering</a:t>
            </a:r>
          </a:p>
          <a:p>
            <a:r>
              <a:rPr lang="en-US" sz="1200" kern="1200" baseline="0" dirty="0">
                <a:solidFill>
                  <a:schemeClr val="tx1"/>
                </a:solidFill>
                <a:latin typeface="+mn-lt"/>
                <a:ea typeface="+mn-ea"/>
                <a:cs typeface="+mn-cs"/>
              </a:rPr>
              <a:t>with other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must not be possible for a process requiring access to a critical section to be</a:t>
            </a:r>
          </a:p>
          <a:p>
            <a:r>
              <a:rPr lang="en-US" sz="1200" kern="1200" baseline="0" dirty="0">
                <a:solidFill>
                  <a:schemeClr val="tx1"/>
                </a:solidFill>
                <a:latin typeface="+mn-lt"/>
                <a:ea typeface="+mn-ea"/>
                <a:cs typeface="+mn-cs"/>
              </a:rPr>
              <a:t>delayed indefinitely: no deadlock or starvation.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When no process is in a critical section, any process that requests entry to its</a:t>
            </a:r>
          </a:p>
          <a:p>
            <a:r>
              <a:rPr lang="en-US" sz="1200" kern="1200" baseline="0" dirty="0">
                <a:solidFill>
                  <a:schemeClr val="tx1"/>
                </a:solidFill>
                <a:latin typeface="+mn-lt"/>
                <a:ea typeface="+mn-ea"/>
                <a:cs typeface="+mn-cs"/>
              </a:rPr>
              <a:t>critical section must be permitted to enter without delay.</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5. No assumptions are made about relative process speeds or number of processors.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6. A process remains inside its critical section for a finite time only.</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50017-CC5C-0DDD-E494-12E6091F9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6788C-5AC2-9CBA-15F6-0091B4CED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396FAE-8034-69D2-0CD1-EFEE126C703B}"/>
              </a:ext>
            </a:extLst>
          </p:cNvPr>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Any facility or capability that is to provide support for mutual exclusion should</a:t>
            </a:r>
          </a:p>
          <a:p>
            <a:r>
              <a:rPr lang="en-US" sz="1200" kern="1200" baseline="0" dirty="0">
                <a:solidFill>
                  <a:schemeClr val="tx1"/>
                </a:solidFill>
                <a:latin typeface="+mn-lt"/>
                <a:ea typeface="+mn-ea"/>
                <a:cs typeface="+mn-cs"/>
              </a:rPr>
              <a:t>meet the following requirements: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Mutual exclusion must be enforced: Only one process at a time is allowed into</a:t>
            </a:r>
          </a:p>
          <a:p>
            <a:r>
              <a:rPr lang="en-US" sz="1200" kern="1200" baseline="0" dirty="0">
                <a:solidFill>
                  <a:schemeClr val="tx1"/>
                </a:solidFill>
                <a:latin typeface="+mn-lt"/>
                <a:ea typeface="+mn-ea"/>
                <a:cs typeface="+mn-cs"/>
              </a:rPr>
              <a:t>its critical section, among all processes that have critical sections for the same resource or shared object.</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process that halts in its noncritical section must do so without interfering</a:t>
            </a:r>
          </a:p>
          <a:p>
            <a:r>
              <a:rPr lang="en-US" sz="1200" kern="1200" baseline="0" dirty="0">
                <a:solidFill>
                  <a:schemeClr val="tx1"/>
                </a:solidFill>
                <a:latin typeface="+mn-lt"/>
                <a:ea typeface="+mn-ea"/>
                <a:cs typeface="+mn-cs"/>
              </a:rPr>
              <a:t>with other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must not be possible for a process requiring access to a critical section to be</a:t>
            </a:r>
          </a:p>
          <a:p>
            <a:r>
              <a:rPr lang="en-US" sz="1200" kern="1200" baseline="0" dirty="0">
                <a:solidFill>
                  <a:schemeClr val="tx1"/>
                </a:solidFill>
                <a:latin typeface="+mn-lt"/>
                <a:ea typeface="+mn-ea"/>
                <a:cs typeface="+mn-cs"/>
              </a:rPr>
              <a:t>delayed indefinitely: no deadlock or starvation.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When no process is in a critical section, any process that requests entry to its</a:t>
            </a:r>
          </a:p>
          <a:p>
            <a:r>
              <a:rPr lang="en-US" sz="1200" kern="1200" baseline="0" dirty="0">
                <a:solidFill>
                  <a:schemeClr val="tx1"/>
                </a:solidFill>
                <a:latin typeface="+mn-lt"/>
                <a:ea typeface="+mn-ea"/>
                <a:cs typeface="+mn-cs"/>
              </a:rPr>
              <a:t>critical section must be permitted to enter without delay.</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5. No assumptions are made about relative process speeds or number of processors.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6. A process remains inside its critical section for a finite time only.</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a:extLst>
              <a:ext uri="{FF2B5EF4-FFF2-40B4-BE49-F238E27FC236}">
                <a16:creationId xmlns:a16="http://schemas.microsoft.com/office/drawing/2014/main" id="{EFCAA85A-880A-52C2-280D-A95C4102B79C}"/>
              </a:ext>
            </a:extLst>
          </p:cNvPr>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val="1815384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In a uniprocessor system, concurrent processes cannot have overlapped execution;</a:t>
            </a:r>
          </a:p>
          <a:p>
            <a:r>
              <a:rPr lang="en-US" sz="1200" kern="1200" baseline="0" dirty="0">
                <a:solidFill>
                  <a:schemeClr val="tx1"/>
                </a:solidFill>
                <a:latin typeface="+mn-lt"/>
                <a:ea typeface="+mn-ea"/>
                <a:cs typeface="+mn-cs"/>
              </a:rPr>
              <a:t>they can only be interleaved. Furthermore, a process will continue to run until it</a:t>
            </a:r>
          </a:p>
          <a:p>
            <a:r>
              <a:rPr lang="en-US" sz="1200" kern="1200" baseline="0" dirty="0">
                <a:solidFill>
                  <a:schemeClr val="tx1"/>
                </a:solidFill>
                <a:latin typeface="+mn-lt"/>
                <a:ea typeface="+mn-ea"/>
                <a:cs typeface="+mn-cs"/>
              </a:rPr>
              <a:t>invokes an OS service or until it is interrupted. Therefore, to guarantee mutual exclusion,</a:t>
            </a:r>
          </a:p>
          <a:p>
            <a:r>
              <a:rPr lang="en-US" sz="1200" kern="1200" baseline="0" dirty="0">
                <a:solidFill>
                  <a:schemeClr val="tx1"/>
                </a:solidFill>
                <a:latin typeface="+mn-lt"/>
                <a:ea typeface="+mn-ea"/>
                <a:cs typeface="+mn-cs"/>
              </a:rPr>
              <a:t>it is sufficient to prevent a process from being interrupted. This capability</a:t>
            </a:r>
          </a:p>
          <a:p>
            <a:r>
              <a:rPr lang="en-US" sz="1200" kern="1200" baseline="0" dirty="0">
                <a:solidFill>
                  <a:schemeClr val="tx1"/>
                </a:solidFill>
                <a:latin typeface="+mn-lt"/>
                <a:ea typeface="+mn-ea"/>
                <a:cs typeface="+mn-cs"/>
              </a:rPr>
              <a:t>can be provided in the form of primitives defined by the OS kernel for disabling and</a:t>
            </a:r>
          </a:p>
          <a:p>
            <a:r>
              <a:rPr lang="en-US" sz="1200" kern="1200" baseline="0" dirty="0">
                <a:solidFill>
                  <a:schemeClr val="tx1"/>
                </a:solidFill>
                <a:latin typeface="+mn-lt"/>
                <a:ea typeface="+mn-ea"/>
                <a:cs typeface="+mn-cs"/>
              </a:rPr>
              <a:t>enabling interrupts.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Because the critical section cannot be interrupted, mutual exclusion is guaranteed.</a:t>
            </a:r>
          </a:p>
          <a:p>
            <a:r>
              <a:rPr lang="en-US" sz="1200" kern="1200" baseline="0" dirty="0">
                <a:solidFill>
                  <a:schemeClr val="tx1"/>
                </a:solidFill>
                <a:latin typeface="+mn-lt"/>
                <a:ea typeface="+mn-ea"/>
                <a:cs typeface="+mn-cs"/>
              </a:rPr>
              <a:t>The price of this approach, however, is high. The efficiency of execution could</a:t>
            </a:r>
          </a:p>
          <a:p>
            <a:r>
              <a:rPr lang="en-US" sz="1200" kern="1200" baseline="0" dirty="0">
                <a:solidFill>
                  <a:schemeClr val="tx1"/>
                </a:solidFill>
                <a:latin typeface="+mn-lt"/>
                <a:ea typeface="+mn-ea"/>
                <a:cs typeface="+mn-cs"/>
              </a:rPr>
              <a:t>be noticeably degraded because the processor is limited in its ability to interleave</a:t>
            </a:r>
          </a:p>
          <a:p>
            <a:r>
              <a:rPr lang="en-US" sz="1200" kern="1200" baseline="0" dirty="0">
                <a:solidFill>
                  <a:schemeClr val="tx1"/>
                </a:solidFill>
                <a:latin typeface="+mn-lt"/>
                <a:ea typeface="+mn-ea"/>
                <a:cs typeface="+mn-cs"/>
              </a:rPr>
              <a:t>processes. Another problem is that this approach will not work in a multiprocessor</a:t>
            </a:r>
          </a:p>
          <a:p>
            <a:r>
              <a:rPr lang="en-US" sz="1200" kern="1200" baseline="0" dirty="0">
                <a:solidFill>
                  <a:schemeClr val="tx1"/>
                </a:solidFill>
                <a:latin typeface="+mn-lt"/>
                <a:ea typeface="+mn-ea"/>
                <a:cs typeface="+mn-cs"/>
              </a:rPr>
              <a:t>architecture. When the computer includes more than one processor, it is possible (and</a:t>
            </a:r>
          </a:p>
          <a:p>
            <a:r>
              <a:rPr lang="en-US" sz="1200" kern="1200" baseline="0" dirty="0">
                <a:solidFill>
                  <a:schemeClr val="tx1"/>
                </a:solidFill>
                <a:latin typeface="+mn-lt"/>
                <a:ea typeface="+mn-ea"/>
                <a:cs typeface="+mn-cs"/>
              </a:rPr>
              <a:t>typical) for more than one process to be executing at a time. In this case, disabled</a:t>
            </a:r>
          </a:p>
          <a:p>
            <a:r>
              <a:rPr lang="en-US" sz="1200" kern="1200" baseline="0" dirty="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172571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2</a:t>
            </a:fld>
            <a:endParaRPr lang="en-US" dirty="0">
              <a:solidFill>
                <a:prstClr val="black"/>
              </a:solidFill>
              <a:latin typeface="Calibri"/>
            </a:endParaRPr>
          </a:p>
        </p:txBody>
      </p:sp>
    </p:spTree>
    <p:extLst>
      <p:ext uri="{BB962C8B-B14F-4D97-AF65-F5344CB8AC3E}">
        <p14:creationId xmlns:p14="http://schemas.microsoft.com/office/powerpoint/2010/main" val="3833111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2134251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44640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612461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This version of the instruction checks a memory location ( *word ) against a test value (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 If the memory location’s current value is </a:t>
            </a:r>
            <a:r>
              <a:rPr lang="en-US" sz="1200" kern="1200" baseline="0" dirty="0" err="1">
                <a:solidFill>
                  <a:schemeClr val="tx1"/>
                </a:solidFill>
                <a:latin typeface="+mn-lt"/>
                <a:ea typeface="+mn-ea"/>
                <a:cs typeface="+mn-cs"/>
              </a:rPr>
              <a:t>testval</a:t>
            </a:r>
            <a:r>
              <a:rPr lang="en-US" sz="1200" kern="1200" baseline="0" dirty="0">
                <a:solidFill>
                  <a:schemeClr val="tx1"/>
                </a:solidFill>
                <a:latin typeface="+mn-lt"/>
                <a:ea typeface="+mn-ea"/>
                <a:cs typeface="+mn-cs"/>
              </a:rPr>
              <a:t>, it is replaced with </a:t>
            </a:r>
            <a:r>
              <a:rPr lang="en-US" sz="1200" kern="1200" baseline="0" dirty="0" err="1">
                <a:solidFill>
                  <a:schemeClr val="tx1"/>
                </a:solidFill>
                <a:latin typeface="+mn-lt"/>
                <a:ea typeface="+mn-ea"/>
                <a:cs typeface="+mn-cs"/>
              </a:rPr>
              <a:t>newval</a:t>
            </a:r>
            <a:r>
              <a:rPr lang="en-US" sz="1200" kern="1200" baseline="0" dirty="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a:solidFill>
                  <a:schemeClr val="tx1"/>
                </a:solidFill>
                <a:latin typeface="+mn-lt"/>
                <a:ea typeface="+mn-ea"/>
                <a:cs typeface="+mn-cs"/>
              </a:rPr>
              <a:t>compare is made </a:t>
            </a:r>
            <a:r>
              <a:rPr lang="en-US" sz="1200" kern="1200" baseline="0" dirty="0">
                <a:solidFill>
                  <a:schemeClr val="tx1"/>
                </a:solidFill>
                <a:latin typeface="+mn-lt"/>
                <a:ea typeface="+mn-ea"/>
                <a:cs typeface="+mn-cs"/>
              </a:rPr>
              <a:t>between a memory value and a test value; if the values are the same, a </a:t>
            </a:r>
            <a:r>
              <a:rPr lang="en-US" sz="1200" b="1" kern="1200" baseline="0" dirty="0">
                <a:solidFill>
                  <a:schemeClr val="tx1"/>
                </a:solidFill>
                <a:latin typeface="+mn-lt"/>
                <a:ea typeface="+mn-ea"/>
                <a:cs typeface="+mn-cs"/>
              </a:rPr>
              <a:t>swap occurs. </a:t>
            </a:r>
            <a:r>
              <a:rPr lang="en-US" sz="1200" kern="1200" baseline="0" dirty="0">
                <a:solidFill>
                  <a:schemeClr val="tx1"/>
                </a:solidFill>
                <a:latin typeface="+mn-lt"/>
                <a:ea typeface="+mn-ea"/>
                <a:cs typeface="+mn-cs"/>
              </a:rPr>
              <a:t>The entire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function is carried out atomically—that is, it is not subject to interruption.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a:solidFill>
                  <a:schemeClr val="tx1"/>
                </a:solidFill>
                <a:latin typeface="+mn-lt"/>
                <a:ea typeface="+mn-ea"/>
                <a:cs typeface="+mn-cs"/>
              </a:rPr>
              <a:t>sparc</a:t>
            </a:r>
            <a:r>
              <a:rPr lang="en-US" sz="1200" kern="1200" baseline="0" dirty="0">
                <a:solidFill>
                  <a:schemeClr val="tx1"/>
                </a:solidFill>
                <a:latin typeface="+mn-lt"/>
                <a:ea typeface="+mn-ea"/>
                <a:cs typeface="+mn-cs"/>
              </a:rPr>
              <a:t>, IBM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series,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extLst>
      <p:ext uri="{BB962C8B-B14F-4D97-AF65-F5344CB8AC3E}">
        <p14:creationId xmlns:p14="http://schemas.microsoft.com/office/powerpoint/2010/main" val="819095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extLst>
      <p:ext uri="{BB962C8B-B14F-4D97-AF65-F5344CB8AC3E}">
        <p14:creationId xmlns:p14="http://schemas.microsoft.com/office/powerpoint/2010/main" val="264982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2867609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296222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2035053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719028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343341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central themes of operating system design are all concerned with the management of processes and threads: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Multiprogramming: </a:t>
            </a:r>
            <a:r>
              <a:rPr lang="en-US" sz="1200" b="0" kern="1200" baseline="0" dirty="0">
                <a:solidFill>
                  <a:schemeClr val="tx1"/>
                </a:solidFill>
                <a:latin typeface="+mn-lt"/>
                <a:ea typeface="+mn-ea"/>
                <a:cs typeface="+mn-cs"/>
              </a:rPr>
              <a:t>The management of multiple processes within a uniprocessor </a:t>
            </a:r>
            <a:r>
              <a:rPr lang="en-US" sz="1200" kern="1200" baseline="0" dirty="0">
                <a:solidFill>
                  <a:schemeClr val="tx1"/>
                </a:solidFill>
                <a:latin typeface="+mn-lt"/>
                <a:ea typeface="+mn-ea"/>
                <a:cs typeface="+mn-cs"/>
              </a:rPr>
              <a:t>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Multiprocessing : </a:t>
            </a:r>
            <a:r>
              <a:rPr lang="en-US" sz="1200" b="0" kern="1200" baseline="0" dirty="0">
                <a:solidFill>
                  <a:schemeClr val="tx1"/>
                </a:solidFill>
                <a:latin typeface="+mn-lt"/>
                <a:ea typeface="+mn-ea"/>
                <a:cs typeface="+mn-cs"/>
              </a:rPr>
              <a:t>The management of multiple processes within a multiprocessor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Distributed processing: </a:t>
            </a:r>
            <a:r>
              <a:rPr lang="en-US" sz="1200" b="0" kern="1200" baseline="0" dirty="0">
                <a:solidFill>
                  <a:schemeClr val="tx1"/>
                </a:solidFill>
                <a:latin typeface="+mn-lt"/>
                <a:ea typeface="+mn-ea"/>
                <a:cs typeface="+mn-cs"/>
              </a:rPr>
              <a:t>The management of multiple processes executing on </a:t>
            </a:r>
            <a:r>
              <a:rPr lang="en-US" sz="1200" kern="1200" baseline="0" dirty="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Figure 5.2a shows a mutual exclusion protocol based on the use of this instruction. A shared variable bolt is initialized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only process that may enter its critical section is one that finds bolt equal to 0.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other processes attempting to enter their critical section go into a busy waiting mode.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term </a:t>
            </a:r>
            <a:r>
              <a:rPr lang="en-US" sz="1200" b="1" kern="1200" baseline="0" dirty="0">
                <a:solidFill>
                  <a:schemeClr val="tx1"/>
                </a:solidFill>
                <a:latin typeface="+mn-lt"/>
                <a:ea typeface="+mn-ea"/>
                <a:cs typeface="+mn-cs"/>
              </a:rPr>
              <a:t>busy waiting , </a:t>
            </a:r>
            <a:r>
              <a:rPr lang="en-US" sz="1200" kern="1200" baseline="0" dirty="0">
                <a:solidFill>
                  <a:schemeClr val="tx1"/>
                </a:solidFill>
                <a:latin typeface="+mn-lt"/>
                <a:ea typeface="+mn-ea"/>
                <a:cs typeface="+mn-cs"/>
              </a:rPr>
              <a:t>or </a:t>
            </a:r>
            <a:r>
              <a:rPr lang="en-US" sz="1200" b="1" kern="1200" baseline="0" dirty="0">
                <a:solidFill>
                  <a:schemeClr val="tx1"/>
                </a:solidFill>
                <a:latin typeface="+mn-lt"/>
                <a:ea typeface="+mn-ea"/>
                <a:cs typeface="+mn-cs"/>
              </a:rPr>
              <a:t>spin waiting </a:t>
            </a:r>
            <a:r>
              <a:rPr lang="en-US" sz="1200" b="0" kern="1200" baseline="0" dirty="0">
                <a:solidFill>
                  <a:schemeClr val="tx1"/>
                </a:solidFill>
                <a:latin typeface="+mn-lt"/>
                <a:ea typeface="+mn-ea"/>
                <a:cs typeface="+mn-cs"/>
              </a:rPr>
              <a:t>, refers to a technique in which a process can do nothing until it gets </a:t>
            </a:r>
            <a:r>
              <a:rPr lang="en-US" sz="1200" kern="1200" baseline="0" dirty="0">
                <a:solidFill>
                  <a:schemeClr val="tx1"/>
                </a:solidFill>
                <a:latin typeface="+mn-lt"/>
                <a:ea typeface="+mn-ea"/>
                <a:cs typeface="+mn-cs"/>
              </a:rPr>
              <a:t>permission to enter its critical section but continues to execute an instruction or set of instructions that tests the appropriate variable to gain entrance.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a process leaves its critical section, it resets </a:t>
            </a:r>
            <a:r>
              <a:rPr lang="en-US" sz="1200" i="1" kern="1200" baseline="0" dirty="0">
                <a:solidFill>
                  <a:schemeClr val="tx1"/>
                </a:solidFill>
                <a:latin typeface="+mn-lt"/>
                <a:ea typeface="+mn-ea"/>
                <a:cs typeface="+mn-cs"/>
              </a:rPr>
              <a:t>bolt to 0; at this point one and only one of the waiting </a:t>
            </a:r>
            <a:r>
              <a:rPr lang="en-US" sz="1200" kern="1200" baseline="0" dirty="0">
                <a:solidFill>
                  <a:schemeClr val="tx1"/>
                </a:solidFill>
                <a:latin typeface="+mn-lt"/>
                <a:ea typeface="+mn-ea"/>
                <a:cs typeface="+mn-cs"/>
              </a:rPr>
              <a:t>processes is granted access to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choice of process depends on which process happens to execute the compare &amp; swap instruction next.</a:t>
            </a:r>
            <a:endParaRPr lang="en-NZ" baseline="0" dirty="0"/>
          </a:p>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548006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3153555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612967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val="3165464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Figure 5.2b shows a mutual exclusion protocol based on the use of an exchange instruction. A shared variable </a:t>
            </a:r>
            <a:r>
              <a:rPr lang="en-US" sz="1200" i="1" kern="1200" baseline="0" dirty="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a:solidFill>
                  <a:schemeClr val="tx1"/>
                </a:solidFill>
                <a:latin typeface="+mn-lt"/>
                <a:ea typeface="+mn-ea"/>
                <a:cs typeface="+mn-cs"/>
              </a:rPr>
              <a:t>is one that finds </a:t>
            </a:r>
            <a:r>
              <a:rPr lang="en-US" sz="1200" i="1" kern="1200" baseline="0" dirty="0">
                <a:solidFill>
                  <a:schemeClr val="tx1"/>
                </a:solidFill>
                <a:latin typeface="+mn-lt"/>
                <a:ea typeface="+mn-ea"/>
                <a:cs typeface="+mn-cs"/>
              </a:rPr>
              <a:t>bolt equal to 0. It excludes all other processes from the critical section </a:t>
            </a:r>
            <a:r>
              <a:rPr lang="en-US" sz="1200" kern="1200" baseline="0" dirty="0">
                <a:solidFill>
                  <a:schemeClr val="tx1"/>
                </a:solidFill>
                <a:latin typeface="+mn-lt"/>
                <a:ea typeface="+mn-ea"/>
                <a:cs typeface="+mn-cs"/>
              </a:rPr>
              <a:t>by setting </a:t>
            </a:r>
            <a:r>
              <a:rPr lang="en-US" sz="1200" i="1" kern="1200" baseline="0" dirty="0">
                <a:solidFill>
                  <a:schemeClr val="tx1"/>
                </a:solidFill>
                <a:latin typeface="+mn-lt"/>
                <a:ea typeface="+mn-ea"/>
                <a:cs typeface="+mn-cs"/>
              </a:rPr>
              <a:t>bolt to 1. When a process leaves its critical section, it resets bolt to 0, </a:t>
            </a:r>
            <a:r>
              <a:rPr lang="en-US" sz="1200" kern="1200" baseline="0" dirty="0">
                <a:solidFill>
                  <a:schemeClr val="tx1"/>
                </a:solidFill>
                <a:latin typeface="+mn-lt"/>
                <a:ea typeface="+mn-ea"/>
                <a:cs typeface="+mn-cs"/>
              </a:rPr>
              <a:t>allowing another process to gain access to its critical section.</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extLst>
      <p:ext uri="{BB962C8B-B14F-4D97-AF65-F5344CB8AC3E}">
        <p14:creationId xmlns:p14="http://schemas.microsoft.com/office/powerpoint/2010/main" val="986431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use of a special machine instruction to enforce mutual exclusion has a number of advantages:</a:t>
            </a:r>
          </a:p>
          <a:p>
            <a:r>
              <a:rPr lang="en-US" sz="1200" kern="1200" baseline="0" dirty="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a:solidFill>
                  <a:schemeClr val="tx1"/>
                </a:solidFill>
                <a:latin typeface="+mn-lt"/>
                <a:ea typeface="+mn-ea"/>
                <a:cs typeface="+mn-cs"/>
              </a:rPr>
              <a:t>• It is simple and therefore easy to verify.</a:t>
            </a:r>
          </a:p>
          <a:p>
            <a:r>
              <a:rPr lang="en-US" sz="1200" kern="1200" baseline="0" dirty="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There are some serious disadvantages: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Busy waiting is employed: </a:t>
            </a:r>
            <a:r>
              <a:rPr lang="en-US" sz="1200" b="0" kern="1200" baseline="0" dirty="0">
                <a:solidFill>
                  <a:schemeClr val="tx1"/>
                </a:solidFill>
                <a:latin typeface="+mn-lt"/>
                <a:ea typeface="+mn-ea"/>
                <a:cs typeface="+mn-cs"/>
              </a:rPr>
              <a:t>Thus, while a process is waiting for access to a critical </a:t>
            </a:r>
            <a:r>
              <a:rPr lang="en-US" sz="1200" kern="1200" baseline="0" dirty="0">
                <a:solidFill>
                  <a:schemeClr val="tx1"/>
                </a:solidFill>
                <a:latin typeface="+mn-lt"/>
                <a:ea typeface="+mn-ea"/>
                <a:cs typeface="+mn-cs"/>
              </a:rPr>
              <a:t>section, it continues to consume processor time.</a:t>
            </a:r>
          </a:p>
          <a:p>
            <a:pPr>
              <a:buFont typeface="Arial"/>
              <a:buChar char="•"/>
            </a:pPr>
            <a:endParaRPr lang="en-US" sz="1200" b="1" kern="1200" baseline="0" dirty="0">
              <a:solidFill>
                <a:schemeClr val="tx1"/>
              </a:solidFill>
              <a:latin typeface="+mn-lt"/>
              <a:ea typeface="+mn-ea"/>
              <a:cs typeface="+mn-cs"/>
            </a:endParaRPr>
          </a:p>
          <a:p>
            <a:pPr>
              <a:buFont typeface="Arial"/>
              <a:buChar char="•"/>
            </a:pPr>
            <a:r>
              <a:rPr lang="en-US" sz="1200" b="1" kern="1200" baseline="0" dirty="0">
                <a:solidFill>
                  <a:schemeClr val="tx1"/>
                </a:solidFill>
                <a:latin typeface="+mn-lt"/>
                <a:ea typeface="+mn-ea"/>
                <a:cs typeface="+mn-cs"/>
              </a:rPr>
              <a:t>Starvation is possible: </a:t>
            </a:r>
            <a:r>
              <a:rPr lang="en-US" sz="1200" b="0" kern="1200" baseline="0" dirty="0">
                <a:solidFill>
                  <a:schemeClr val="tx1"/>
                </a:solidFill>
                <a:latin typeface="+mn-lt"/>
                <a:ea typeface="+mn-ea"/>
                <a:cs typeface="+mn-cs"/>
              </a:rPr>
              <a:t>When a process leaves a critical section and more than </a:t>
            </a:r>
            <a:r>
              <a:rPr lang="en-US" sz="1200" kern="1200" baseline="0" dirty="0">
                <a:solidFill>
                  <a:schemeClr val="tx1"/>
                </a:solidFill>
                <a:latin typeface="+mn-lt"/>
                <a:ea typeface="+mn-ea"/>
                <a:cs typeface="+mn-cs"/>
              </a:rPr>
              <a:t>one process is waiting, the selection of a waiting process is arbitrary. </a:t>
            </a:r>
          </a:p>
          <a:p>
            <a:pPr>
              <a:buFont typeface="Arial"/>
              <a:buChar char="•"/>
            </a:pPr>
            <a:endParaRPr lang="en-US" sz="1200" kern="1200" baseline="0" dirty="0">
              <a:solidFill>
                <a:schemeClr val="tx1"/>
              </a:solidFill>
              <a:latin typeface="+mn-lt"/>
              <a:ea typeface="+mn-ea"/>
              <a:cs typeface="+mn-cs"/>
            </a:endParaRPr>
          </a:p>
          <a:p>
            <a:pPr>
              <a:buFont typeface="Arial"/>
              <a:buChar char="•"/>
            </a:pPr>
            <a:r>
              <a:rPr lang="en-US" sz="1200" kern="1200" baseline="0" dirty="0">
                <a:solidFill>
                  <a:schemeClr val="tx1"/>
                </a:solidFill>
                <a:latin typeface="+mn-lt"/>
                <a:ea typeface="+mn-ea"/>
                <a:cs typeface="+mn-cs"/>
              </a:rPr>
              <a:t>Thus, some process could indefinitely be denied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Deadlock is possible: </a:t>
            </a:r>
            <a:r>
              <a:rPr lang="en-US" sz="1200" b="0" kern="1200" baseline="0" dirty="0">
                <a:solidFill>
                  <a:schemeClr val="tx1"/>
                </a:solidFill>
                <a:latin typeface="+mn-lt"/>
                <a:ea typeface="+mn-ea"/>
                <a:cs typeface="+mn-cs"/>
              </a:rPr>
              <a:t>Consider the following scenario on a single-processor </a:t>
            </a:r>
            <a:r>
              <a:rPr lang="en-US" sz="1200" kern="1200" baseline="0" dirty="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There are some serious disadvantages: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Busy waiting is employed: </a:t>
            </a:r>
            <a:r>
              <a:rPr lang="en-US" sz="1200" b="0" kern="1200" baseline="0" dirty="0">
                <a:solidFill>
                  <a:schemeClr val="tx1"/>
                </a:solidFill>
                <a:latin typeface="+mn-lt"/>
                <a:ea typeface="+mn-ea"/>
                <a:cs typeface="+mn-cs"/>
              </a:rPr>
              <a:t>Thus, while a process is waiting for access to a critical </a:t>
            </a:r>
            <a:r>
              <a:rPr lang="en-US" sz="1200" kern="1200" baseline="0" dirty="0">
                <a:solidFill>
                  <a:schemeClr val="tx1"/>
                </a:solidFill>
                <a:latin typeface="+mn-lt"/>
                <a:ea typeface="+mn-ea"/>
                <a:cs typeface="+mn-cs"/>
              </a:rPr>
              <a:t>section, it continues to consume processor time.</a:t>
            </a:r>
          </a:p>
          <a:p>
            <a:pPr>
              <a:buFont typeface="Arial"/>
              <a:buChar char="•"/>
            </a:pPr>
            <a:endParaRPr lang="en-US" sz="1200" b="1" kern="1200" baseline="0" dirty="0">
              <a:solidFill>
                <a:schemeClr val="tx1"/>
              </a:solidFill>
              <a:latin typeface="+mn-lt"/>
              <a:ea typeface="+mn-ea"/>
              <a:cs typeface="+mn-cs"/>
            </a:endParaRPr>
          </a:p>
          <a:p>
            <a:pPr>
              <a:buFont typeface="Arial"/>
              <a:buChar char="•"/>
            </a:pPr>
            <a:r>
              <a:rPr lang="en-US" sz="1200" b="1" kern="1200" baseline="0" dirty="0">
                <a:solidFill>
                  <a:schemeClr val="tx1"/>
                </a:solidFill>
                <a:latin typeface="+mn-lt"/>
                <a:ea typeface="+mn-ea"/>
                <a:cs typeface="+mn-cs"/>
              </a:rPr>
              <a:t>Starvation is possible: </a:t>
            </a:r>
            <a:r>
              <a:rPr lang="en-US" sz="1200" b="0" kern="1200" baseline="0" dirty="0">
                <a:solidFill>
                  <a:schemeClr val="tx1"/>
                </a:solidFill>
                <a:latin typeface="+mn-lt"/>
                <a:ea typeface="+mn-ea"/>
                <a:cs typeface="+mn-cs"/>
              </a:rPr>
              <a:t>When a process leaves a critical section and more than </a:t>
            </a:r>
            <a:r>
              <a:rPr lang="en-US" sz="1200" kern="1200" baseline="0" dirty="0">
                <a:solidFill>
                  <a:schemeClr val="tx1"/>
                </a:solidFill>
                <a:latin typeface="+mn-lt"/>
                <a:ea typeface="+mn-ea"/>
                <a:cs typeface="+mn-cs"/>
              </a:rPr>
              <a:t>one process is waiting, the selection of a waiting process is arbitrary. </a:t>
            </a:r>
          </a:p>
          <a:p>
            <a:pPr>
              <a:buFont typeface="Arial"/>
              <a:buChar char="•"/>
            </a:pPr>
            <a:endParaRPr lang="en-US" sz="1200" kern="1200" baseline="0" dirty="0">
              <a:solidFill>
                <a:schemeClr val="tx1"/>
              </a:solidFill>
              <a:latin typeface="+mn-lt"/>
              <a:ea typeface="+mn-ea"/>
              <a:cs typeface="+mn-cs"/>
            </a:endParaRPr>
          </a:p>
          <a:p>
            <a:pPr>
              <a:buFont typeface="Arial"/>
              <a:buChar char="•"/>
            </a:pPr>
            <a:r>
              <a:rPr lang="en-US" sz="1200" kern="1200" baseline="0" dirty="0">
                <a:solidFill>
                  <a:schemeClr val="tx1"/>
                </a:solidFill>
                <a:latin typeface="+mn-lt"/>
                <a:ea typeface="+mn-ea"/>
                <a:cs typeface="+mn-cs"/>
              </a:rPr>
              <a:t>Thus, some process could indefinitely be denied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Deadlock is possible: </a:t>
            </a:r>
            <a:r>
              <a:rPr lang="en-US" sz="1200" b="0" kern="1200" baseline="0" dirty="0">
                <a:solidFill>
                  <a:schemeClr val="tx1"/>
                </a:solidFill>
                <a:latin typeface="+mn-lt"/>
                <a:ea typeface="+mn-ea"/>
                <a:cs typeface="+mn-cs"/>
              </a:rPr>
              <a:t>Consider the following scenario on a single-processor </a:t>
            </a:r>
            <a:r>
              <a:rPr lang="en-US" sz="1200" kern="1200" baseline="0" dirty="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val="1088689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There are some serious disadvantages: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Busy waiting is employed: </a:t>
            </a:r>
            <a:r>
              <a:rPr lang="en-US" sz="1200" b="0" kern="1200" baseline="0" dirty="0">
                <a:solidFill>
                  <a:schemeClr val="tx1"/>
                </a:solidFill>
                <a:latin typeface="+mn-lt"/>
                <a:ea typeface="+mn-ea"/>
                <a:cs typeface="+mn-cs"/>
              </a:rPr>
              <a:t>Thus, while a process is waiting for access to a critical </a:t>
            </a:r>
            <a:r>
              <a:rPr lang="en-US" sz="1200" kern="1200" baseline="0" dirty="0">
                <a:solidFill>
                  <a:schemeClr val="tx1"/>
                </a:solidFill>
                <a:latin typeface="+mn-lt"/>
                <a:ea typeface="+mn-ea"/>
                <a:cs typeface="+mn-cs"/>
              </a:rPr>
              <a:t>section, it continues to consume processor time.</a:t>
            </a:r>
          </a:p>
          <a:p>
            <a:pPr>
              <a:buFont typeface="Arial"/>
              <a:buChar char="•"/>
            </a:pPr>
            <a:endParaRPr lang="en-US" sz="1200" b="1" kern="1200" baseline="0" dirty="0">
              <a:solidFill>
                <a:schemeClr val="tx1"/>
              </a:solidFill>
              <a:latin typeface="+mn-lt"/>
              <a:ea typeface="+mn-ea"/>
              <a:cs typeface="+mn-cs"/>
            </a:endParaRPr>
          </a:p>
          <a:p>
            <a:pPr>
              <a:buFont typeface="Arial"/>
              <a:buChar char="•"/>
            </a:pPr>
            <a:r>
              <a:rPr lang="en-US" sz="1200" b="1" kern="1200" baseline="0" dirty="0">
                <a:solidFill>
                  <a:schemeClr val="tx1"/>
                </a:solidFill>
                <a:latin typeface="+mn-lt"/>
                <a:ea typeface="+mn-ea"/>
                <a:cs typeface="+mn-cs"/>
              </a:rPr>
              <a:t>Starvation is possible: </a:t>
            </a:r>
            <a:r>
              <a:rPr lang="en-US" sz="1200" b="0" kern="1200" baseline="0" dirty="0">
                <a:solidFill>
                  <a:schemeClr val="tx1"/>
                </a:solidFill>
                <a:latin typeface="+mn-lt"/>
                <a:ea typeface="+mn-ea"/>
                <a:cs typeface="+mn-cs"/>
              </a:rPr>
              <a:t>When a process leaves a critical section and more than </a:t>
            </a:r>
            <a:r>
              <a:rPr lang="en-US" sz="1200" kern="1200" baseline="0" dirty="0">
                <a:solidFill>
                  <a:schemeClr val="tx1"/>
                </a:solidFill>
                <a:latin typeface="+mn-lt"/>
                <a:ea typeface="+mn-ea"/>
                <a:cs typeface="+mn-cs"/>
              </a:rPr>
              <a:t>one process is waiting, the selection of a waiting process is arbitrary. </a:t>
            </a:r>
          </a:p>
          <a:p>
            <a:pPr>
              <a:buFont typeface="Arial"/>
              <a:buChar char="•"/>
            </a:pPr>
            <a:endParaRPr lang="en-US" sz="1200" kern="1200" baseline="0" dirty="0">
              <a:solidFill>
                <a:schemeClr val="tx1"/>
              </a:solidFill>
              <a:latin typeface="+mn-lt"/>
              <a:ea typeface="+mn-ea"/>
              <a:cs typeface="+mn-cs"/>
            </a:endParaRPr>
          </a:p>
          <a:p>
            <a:pPr>
              <a:buFont typeface="Arial"/>
              <a:buChar char="•"/>
            </a:pPr>
            <a:r>
              <a:rPr lang="en-US" sz="1200" kern="1200" baseline="0" dirty="0">
                <a:solidFill>
                  <a:schemeClr val="tx1"/>
                </a:solidFill>
                <a:latin typeface="+mn-lt"/>
                <a:ea typeface="+mn-ea"/>
                <a:cs typeface="+mn-cs"/>
              </a:rPr>
              <a:t>Thus, some process could indefinitely be denied access.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Deadlock is possible: </a:t>
            </a:r>
            <a:r>
              <a:rPr lang="en-US" sz="1200" b="0" kern="1200" baseline="0" dirty="0">
                <a:solidFill>
                  <a:schemeClr val="tx1"/>
                </a:solidFill>
                <a:latin typeface="+mn-lt"/>
                <a:ea typeface="+mn-ea"/>
                <a:cs typeface="+mn-cs"/>
              </a:rPr>
              <a:t>Consider the following scenario on a single-processor </a:t>
            </a:r>
            <a:r>
              <a:rPr lang="en-US" sz="1200" kern="1200" baseline="0" dirty="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 because it is of lower priority than another ready process, P2.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val="76218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Concurrency arises in three different contexts: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Multiple applications: </a:t>
            </a:r>
            <a:r>
              <a:rPr lang="en-US" sz="1200" b="0" kern="1200" baseline="0" dirty="0">
                <a:solidFill>
                  <a:schemeClr val="tx1"/>
                </a:solidFill>
                <a:latin typeface="+mn-lt"/>
                <a:ea typeface="+mn-ea"/>
                <a:cs typeface="+mn-cs"/>
              </a:rPr>
              <a:t>Multiprogramming was invented to allow processing </a:t>
            </a:r>
            <a:r>
              <a:rPr lang="en-US" sz="1200" kern="1200" baseline="0" dirty="0">
                <a:solidFill>
                  <a:schemeClr val="tx1"/>
                </a:solidFill>
                <a:latin typeface="+mn-lt"/>
                <a:ea typeface="+mn-ea"/>
                <a:cs typeface="+mn-cs"/>
              </a:rPr>
              <a:t>time to be dynamically shared among a number of active applications.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Structured applications: </a:t>
            </a:r>
            <a:r>
              <a:rPr lang="en-US" sz="1200" b="0" kern="1200" baseline="0" dirty="0">
                <a:solidFill>
                  <a:schemeClr val="tx1"/>
                </a:solidFill>
                <a:latin typeface="+mn-lt"/>
                <a:ea typeface="+mn-ea"/>
                <a:cs typeface="+mn-cs"/>
              </a:rPr>
              <a:t>As an extension of the principles of modular design </a:t>
            </a:r>
            <a:r>
              <a:rPr lang="en-US" sz="1200" kern="1200" baseline="0" dirty="0">
                <a:solidFill>
                  <a:schemeClr val="tx1"/>
                </a:solidFill>
                <a:latin typeface="+mn-lt"/>
                <a:ea typeface="+mn-ea"/>
                <a:cs typeface="+mn-cs"/>
              </a:rPr>
              <a:t>and structured programming, some applications can be effectively programmed as a set of concurrent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Operating system structure: </a:t>
            </a:r>
            <a:r>
              <a:rPr lang="en-US" sz="1200" b="0" kern="1200" baseline="0" dirty="0">
                <a:solidFill>
                  <a:schemeClr val="tx1"/>
                </a:solidFill>
                <a:latin typeface="+mn-lt"/>
                <a:ea typeface="+mn-ea"/>
                <a:cs typeface="+mn-cs"/>
              </a:rPr>
              <a:t>The same structuring advantages apply to systems </a:t>
            </a:r>
            <a:r>
              <a:rPr lang="en-US" sz="1200" kern="1200" baseline="0" dirty="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42</a:t>
            </a:fld>
            <a:endParaRPr lang="en-US" dirty="0">
              <a:solidFill>
                <a:prstClr val="black"/>
              </a:solidFill>
              <a:latin typeface="Calibri"/>
            </a:endParaRPr>
          </a:p>
        </p:txBody>
      </p:sp>
    </p:spTree>
    <p:extLst>
      <p:ext uri="{BB962C8B-B14F-4D97-AF65-F5344CB8AC3E}">
        <p14:creationId xmlns:p14="http://schemas.microsoft.com/office/powerpoint/2010/main" val="62205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45</a:t>
            </a:fld>
            <a:endParaRPr lang="en-US" dirty="0">
              <a:solidFill>
                <a:prstClr val="black"/>
              </a:solidFill>
              <a:latin typeface="Calibri"/>
            </a:endParaRPr>
          </a:p>
        </p:txBody>
      </p:sp>
    </p:spTree>
    <p:extLst>
      <p:ext uri="{BB962C8B-B14F-4D97-AF65-F5344CB8AC3E}">
        <p14:creationId xmlns:p14="http://schemas.microsoft.com/office/powerpoint/2010/main" val="2395651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 To receive a signal via semaphore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a process executes the primitive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 semaphore may be initialized to a nonnegative integer value.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a:t>
            </a:r>
            <a:r>
              <a:rPr lang="en-US" sz="1200" b="1" kern="1200" baseline="0" dirty="0" err="1">
                <a:solidFill>
                  <a:schemeClr val="tx1"/>
                </a:solidFill>
                <a:latin typeface="+mn-lt"/>
                <a:ea typeface="+mn-ea"/>
                <a:cs typeface="+mn-cs"/>
              </a:rPr>
              <a:t>semWait</a:t>
            </a:r>
            <a:r>
              <a:rPr lang="en-US" sz="1200" b="1" kern="1200" baseline="0" dirty="0">
                <a:solidFill>
                  <a:schemeClr val="tx1"/>
                </a:solidFill>
                <a:latin typeface="+mn-lt"/>
                <a:ea typeface="+mn-ea"/>
                <a:cs typeface="+mn-cs"/>
              </a:rPr>
              <a:t> operation decrements the semaphore value. </a:t>
            </a:r>
            <a:r>
              <a:rPr lang="en-US" sz="1200" b="0" kern="1200" baseline="0" dirty="0">
                <a:solidFill>
                  <a:schemeClr val="tx1"/>
                </a:solidFill>
                <a:latin typeface="+mn-lt"/>
                <a:ea typeface="+mn-ea"/>
                <a:cs typeface="+mn-cs"/>
              </a:rPr>
              <a:t>If the value </a:t>
            </a:r>
            <a:r>
              <a:rPr lang="en-US" sz="1200" kern="1200" baseline="0" dirty="0">
                <a:solidFill>
                  <a:schemeClr val="tx1"/>
                </a:solidFill>
                <a:latin typeface="+mn-lt"/>
                <a:ea typeface="+mn-ea"/>
                <a:cs typeface="+mn-cs"/>
              </a:rPr>
              <a:t>becomes negative, then the process executing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is blocked.</a:t>
            </a:r>
          </a:p>
          <a:p>
            <a:r>
              <a:rPr lang="en-US" sz="1200" kern="1200" baseline="0" dirty="0">
                <a:solidFill>
                  <a:schemeClr val="tx1"/>
                </a:solidFill>
                <a:latin typeface="+mn-lt"/>
                <a:ea typeface="+mn-ea"/>
                <a:cs typeface="+mn-cs"/>
              </a:rPr>
              <a:t>Otherwise, the process continues execution.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a:t>
            </a:r>
            <a:r>
              <a:rPr lang="en-US" sz="1200" b="1" kern="1200" baseline="0" dirty="0" err="1">
                <a:solidFill>
                  <a:schemeClr val="tx1"/>
                </a:solidFill>
                <a:latin typeface="+mn-lt"/>
                <a:ea typeface="+mn-ea"/>
                <a:cs typeface="+mn-cs"/>
              </a:rPr>
              <a:t>semSignal</a:t>
            </a:r>
            <a:r>
              <a:rPr lang="en-US" sz="1200" b="1" kern="1200" baseline="0" dirty="0">
                <a:solidFill>
                  <a:schemeClr val="tx1"/>
                </a:solidFill>
                <a:latin typeface="+mn-lt"/>
                <a:ea typeface="+mn-ea"/>
                <a:cs typeface="+mn-cs"/>
              </a:rPr>
              <a:t> operation increments the semaphore value</a:t>
            </a:r>
            <a:r>
              <a:rPr lang="en-US" sz="1200" b="0" kern="1200" baseline="0" dirty="0">
                <a:solidFill>
                  <a:schemeClr val="tx1"/>
                </a:solidFill>
                <a:latin typeface="+mn-lt"/>
                <a:ea typeface="+mn-ea"/>
                <a:cs typeface="+mn-cs"/>
              </a:rPr>
              <a:t>. If the resulting </a:t>
            </a:r>
            <a:r>
              <a:rPr lang="en-US" sz="1200" kern="1200" baseline="0" dirty="0">
                <a:solidFill>
                  <a:schemeClr val="tx1"/>
                </a:solidFill>
                <a:latin typeface="+mn-lt"/>
                <a:ea typeface="+mn-ea"/>
                <a:cs typeface="+mn-cs"/>
              </a:rPr>
              <a:t>value is less than or equal to zero, then a process blocked by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5.3 suggests a more formal definition of the primitives for semaphores.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primitives are assumed to be atomic.</a:t>
            </a:r>
          </a:p>
          <a:p>
            <a:endParaRPr lang="en-US" sz="1200"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AB3E1-1ED8-9363-B1D6-3AD11874B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BDA2F-DA0D-69E8-D8F2-CB380EB22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285D-88E7-9A2A-9C7F-6F05AC40D398}"/>
              </a:ext>
            </a:extLst>
          </p:cNvPr>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5.3 suggests a more formal definition of the primitives for semaphores.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primitives are assumed to be atomic.</a:t>
            </a:r>
          </a:p>
          <a:p>
            <a:endParaRPr lang="en-US" sz="1200" kern="1200" baseline="0" dirty="0">
              <a:solidFill>
                <a:schemeClr val="tx1"/>
              </a:solidFill>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ECB42221-8FA7-3AB4-5308-DAA0757DFB43}"/>
              </a:ext>
            </a:extLst>
          </p:cNvPr>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extLst>
      <p:ext uri="{BB962C8B-B14F-4D97-AF65-F5344CB8AC3E}">
        <p14:creationId xmlns:p14="http://schemas.microsoft.com/office/powerpoint/2010/main" val="209814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0694-4FB7-8D38-550F-EFE699647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58DDD-62D0-B958-E025-F834CE161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4582A-1A5D-3904-5F76-DDF86072E1FD}"/>
              </a:ext>
            </a:extLst>
          </p:cNvPr>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5.3 suggests a more formal definition of the primitives for semaphores.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primitives are assumed to be atomic.</a:t>
            </a:r>
          </a:p>
          <a:p>
            <a:endParaRPr lang="en-US" sz="1200" kern="1200" baseline="0" dirty="0">
              <a:solidFill>
                <a:schemeClr val="tx1"/>
              </a:solidFill>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57E7D127-58D7-74DE-20BE-02B90201F06F}"/>
              </a:ext>
            </a:extLst>
          </p:cNvPr>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extLst>
      <p:ext uri="{BB962C8B-B14F-4D97-AF65-F5344CB8AC3E}">
        <p14:creationId xmlns:p14="http://schemas.microsoft.com/office/powerpoint/2010/main" val="3081615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5.6 shows a straightforward solution to the mutual exclusion problem using a semaphore </a:t>
            </a:r>
            <a:r>
              <a:rPr lang="en-US" sz="1200" i="1" kern="1200" baseline="0" dirty="0" err="1">
                <a:solidFill>
                  <a:schemeClr val="tx1"/>
                </a:solidFill>
                <a:latin typeface="+mn-lt"/>
                <a:ea typeface="+mn-ea"/>
                <a:cs typeface="+mn-cs"/>
              </a:rPr>
              <a:t>s</a:t>
            </a:r>
            <a:r>
              <a:rPr lang="en-US" sz="1200" i="1" kern="1200" baseline="0" dirty="0">
                <a:solidFill>
                  <a:schemeClr val="tx1"/>
                </a:solidFill>
                <a:latin typeface="+mn-lt"/>
                <a:ea typeface="+mn-ea"/>
                <a:cs typeface="+mn-cs"/>
              </a:rPr>
              <a:t> (compare Figure 5.1 ). Consider </a:t>
            </a:r>
            <a:r>
              <a:rPr lang="en-US" sz="1200" i="1" kern="1200" baseline="0" dirty="0" err="1">
                <a:solidFill>
                  <a:schemeClr val="tx1"/>
                </a:solidFill>
                <a:latin typeface="+mn-lt"/>
                <a:ea typeface="+mn-ea"/>
                <a:cs typeface="+mn-cs"/>
              </a:rPr>
              <a:t>n</a:t>
            </a:r>
            <a:r>
              <a:rPr lang="en-US" sz="1200" i="1" kern="1200" baseline="0" dirty="0">
                <a:solidFill>
                  <a:schemeClr val="tx1"/>
                </a:solidFill>
                <a:latin typeface="+mn-lt"/>
                <a:ea typeface="+mn-ea"/>
                <a:cs typeface="+mn-cs"/>
              </a:rPr>
              <a:t> processes, identified in the array P ( </a:t>
            </a:r>
            <a:r>
              <a:rPr lang="en-US" sz="1200" i="1" kern="1200" baseline="0" dirty="0" err="1">
                <a:solidFill>
                  <a:schemeClr val="tx1"/>
                </a:solidFill>
                <a:latin typeface="+mn-lt"/>
                <a:ea typeface="+mn-ea"/>
                <a:cs typeface="+mn-cs"/>
              </a:rPr>
              <a:t>i</a:t>
            </a:r>
            <a:r>
              <a:rPr lang="en-US" sz="1200" i="1" kern="1200" baseline="0" dirty="0">
                <a:solidFill>
                  <a:schemeClr val="tx1"/>
                </a:solidFill>
                <a:latin typeface="+mn-lt"/>
                <a:ea typeface="+mn-ea"/>
                <a:cs typeface="+mn-cs"/>
              </a:rPr>
              <a:t> ), all of which need access to the same resource. Each process has a critical section </a:t>
            </a:r>
            <a:r>
              <a:rPr lang="en-US" sz="1200" kern="1200" baseline="0" dirty="0">
                <a:solidFill>
                  <a:schemeClr val="tx1"/>
                </a:solidFill>
                <a:latin typeface="+mn-lt"/>
                <a:ea typeface="+mn-ea"/>
                <a:cs typeface="+mn-cs"/>
              </a:rPr>
              <a:t>used to access the resource. In each process, a </a:t>
            </a:r>
            <a:r>
              <a:rPr lang="en-US" sz="1200" kern="1200" baseline="0" dirty="0" err="1">
                <a:solidFill>
                  <a:schemeClr val="tx1"/>
                </a:solidFill>
                <a:latin typeface="+mn-lt"/>
                <a:ea typeface="+mn-ea"/>
                <a:cs typeface="+mn-cs"/>
              </a:rPr>
              <a:t>semWait(s</a:t>
            </a:r>
            <a:r>
              <a:rPr lang="en-US" sz="1200" kern="1200" baseline="0" dirty="0">
                <a:solidFill>
                  <a:schemeClr val="tx1"/>
                </a:solidFill>
                <a:latin typeface="+mn-lt"/>
                <a:ea typeface="+mn-ea"/>
                <a:cs typeface="+mn-cs"/>
              </a:rPr>
              <a:t>) is executed just before its critical section. If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is no longer positive, no other process will be able to enter its critical section.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semaphore is initialized to 1. Thus, the first process that executes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will be able to enter the critical section immediately, setting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 When the process that initially entered its critical section departs, </a:t>
            </a:r>
            <a:r>
              <a:rPr lang="en-US" sz="1200" kern="1200" baseline="0" dirty="0" err="1">
                <a:solidFill>
                  <a:schemeClr val="tx1"/>
                </a:solidFill>
                <a:latin typeface="+mn-lt"/>
                <a:ea typeface="+mn-ea"/>
                <a:cs typeface="+mn-cs"/>
              </a:rPr>
              <a:t>s</a:t>
            </a:r>
            <a:r>
              <a:rPr lang="en-US" sz="1200" kern="1200" baseline="0" dirty="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5.7, based on one in [BACO03], shows a possible sequence for three</a:t>
            </a:r>
          </a:p>
          <a:p>
            <a:r>
              <a:rPr lang="en-US" sz="1200" kern="1200" baseline="0" dirty="0">
                <a:solidFill>
                  <a:schemeClr val="tx1"/>
                </a:solidFill>
                <a:latin typeface="+mn-lt"/>
                <a:ea typeface="+mn-ea"/>
                <a:cs typeface="+mn-cs"/>
              </a:rPr>
              <a:t>processes using the mutual exclusion discipline of Figure 5.6. In this example three</a:t>
            </a:r>
          </a:p>
          <a:p>
            <a:r>
              <a:rPr lang="en-US" sz="1200" kern="1200" baseline="0" dirty="0">
                <a:solidFill>
                  <a:schemeClr val="tx1"/>
                </a:solidFill>
                <a:latin typeface="+mn-lt"/>
                <a:ea typeface="+mn-ea"/>
                <a:cs typeface="+mn-cs"/>
              </a:rPr>
              <a:t>processes (A, B, C) access a shared resource protected by the semaphore lock .</a:t>
            </a:r>
          </a:p>
          <a:p>
            <a:r>
              <a:rPr lang="en-US" sz="1200" kern="1200" baseline="0" dirty="0">
                <a:solidFill>
                  <a:schemeClr val="tx1"/>
                </a:solidFill>
                <a:latin typeface="+mn-lt"/>
                <a:ea typeface="+mn-ea"/>
                <a:cs typeface="+mn-cs"/>
              </a:rPr>
              <a:t>Process A executes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(lock) ; because the semaphore has a value of 1 at</a:t>
            </a:r>
          </a:p>
          <a:p>
            <a:r>
              <a:rPr lang="en-US" sz="1200" kern="1200" baseline="0" dirty="0">
                <a:solidFill>
                  <a:schemeClr val="tx1"/>
                </a:solidFill>
                <a:latin typeface="+mn-lt"/>
                <a:ea typeface="+mn-ea"/>
                <a:cs typeface="+mn-cs"/>
              </a:rPr>
              <a:t>the time of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 can immediately enter its critical section and</a:t>
            </a:r>
          </a:p>
          <a:p>
            <a:r>
              <a:rPr lang="en-US" sz="1200" kern="1200" baseline="0" dirty="0">
                <a:solidFill>
                  <a:schemeClr val="tx1"/>
                </a:solidFill>
                <a:latin typeface="+mn-lt"/>
                <a:ea typeface="+mn-ea"/>
                <a:cs typeface="+mn-cs"/>
              </a:rPr>
              <a:t>the semaphore takes on the value 0. While A is in its critical section, both B and</a:t>
            </a:r>
          </a:p>
          <a:p>
            <a:r>
              <a:rPr lang="en-US" sz="1200" kern="1200" baseline="0" dirty="0">
                <a:solidFill>
                  <a:schemeClr val="tx1"/>
                </a:solidFill>
                <a:latin typeface="+mn-lt"/>
                <a:ea typeface="+mn-ea"/>
                <a:cs typeface="+mn-cs"/>
              </a:rPr>
              <a:t>C perform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and are blocked pending the availability of the</a:t>
            </a:r>
          </a:p>
          <a:p>
            <a:r>
              <a:rPr lang="en-US" sz="1200" kern="1200" baseline="0" dirty="0">
                <a:solidFill>
                  <a:schemeClr val="tx1"/>
                </a:solidFill>
                <a:latin typeface="+mn-lt"/>
                <a:ea typeface="+mn-ea"/>
                <a:cs typeface="+mn-cs"/>
              </a:rPr>
              <a:t>semaphore. When A exits its critical section and performs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(lock) , B,</a:t>
            </a:r>
          </a:p>
          <a:p>
            <a:r>
              <a:rPr lang="en-US" sz="1200" kern="1200" baseline="0" dirty="0">
                <a:solidFill>
                  <a:schemeClr val="tx1"/>
                </a:solidFill>
                <a:latin typeface="+mn-lt"/>
                <a:ea typeface="+mn-ea"/>
                <a:cs typeface="+mn-cs"/>
              </a:rPr>
              <a:t>which was the first process in the queue, can now enter its critical section.</a:t>
            </a:r>
            <a:endParaRPr lang="en-NZ"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Table 5.1 lists some key terms</a:t>
            </a:r>
          </a:p>
          <a:p>
            <a:r>
              <a:rPr lang="en-US" sz="1200" kern="1200" baseline="0" dirty="0">
                <a:solidFill>
                  <a:schemeClr val="tx1"/>
                </a:solidFill>
                <a:latin typeface="+mn-lt"/>
                <a:ea typeface="+mn-ea"/>
                <a:cs typeface="+mn-cs"/>
              </a:rPr>
              <a:t>related to concurrency. A set of animations that illustrate concepts in this chapter is</a:t>
            </a:r>
          </a:p>
          <a:p>
            <a:r>
              <a:rPr lang="en-US" sz="1200" kern="1200" baseline="0" dirty="0">
                <a:solidFill>
                  <a:schemeClr val="tx1"/>
                </a:solidFill>
                <a:latin typeface="+mn-lt"/>
                <a:ea typeface="+mn-ea"/>
                <a:cs typeface="+mn-cs"/>
              </a:rPr>
              <a:t>available online. Click on the rotating globe at this book’s Web site at </a:t>
            </a:r>
            <a:r>
              <a:rPr lang="en-US" sz="1200" kern="1200" baseline="0" dirty="0" err="1">
                <a:solidFill>
                  <a:schemeClr val="tx1"/>
                </a:solidFill>
                <a:latin typeface="+mn-lt"/>
                <a:ea typeface="+mn-ea"/>
                <a:cs typeface="+mn-cs"/>
              </a:rPr>
              <a:t>WilliamStallings</a:t>
            </a:r>
            <a:r>
              <a:rPr lang="en-US" sz="1200" kern="1200" baseline="0" dirty="0">
                <a:solidFill>
                  <a:schemeClr val="tx1"/>
                </a:solidFill>
                <a:latin typeface="+mn-lt"/>
                <a:ea typeface="+mn-ea"/>
                <a:cs typeface="+mn-cs"/>
              </a:rPr>
              <a:t>.</a:t>
            </a:r>
          </a:p>
          <a:p>
            <a:r>
              <a:rPr lang="en-US" sz="1200" kern="1200" baseline="0" dirty="0">
                <a:solidFill>
                  <a:schemeClr val="tx1"/>
                </a:solidFill>
                <a:latin typeface="+mn-lt"/>
                <a:ea typeface="+mn-ea"/>
                <a:cs typeface="+mn-cs"/>
              </a:rPr>
              <a:t>com/OS/OS7e.html for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 more restricted version, known as the </a:t>
            </a:r>
            <a:r>
              <a:rPr lang="en-US" sz="1200" b="1" kern="1200" baseline="0" dirty="0">
                <a:solidFill>
                  <a:schemeClr val="tx1"/>
                </a:solidFill>
                <a:latin typeface="+mn-lt"/>
                <a:ea typeface="+mn-ea"/>
                <a:cs typeface="+mn-cs"/>
              </a:rPr>
              <a:t>binary semaphore , </a:t>
            </a:r>
            <a:r>
              <a:rPr lang="en-US" sz="1200" b="0" kern="1200" baseline="0" dirty="0">
                <a:solidFill>
                  <a:schemeClr val="tx1"/>
                </a:solidFill>
                <a:latin typeface="+mn-lt"/>
                <a:ea typeface="+mn-ea"/>
                <a:cs typeface="+mn-cs"/>
              </a:rPr>
              <a:t>is defined in Figure 5.4 . </a:t>
            </a:r>
            <a:r>
              <a:rPr lang="en-US" sz="1200" kern="1200" baseline="0" dirty="0">
                <a:solidFill>
                  <a:schemeClr val="tx1"/>
                </a:solidFill>
                <a:latin typeface="+mn-lt"/>
                <a:ea typeface="+mn-ea"/>
                <a:cs typeface="+mn-cs"/>
              </a:rPr>
              <a:t>A binary semaphore may only take on the values 0 and 1 and can be defined by the following three operations: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A binary semaphore may be initialized to 0 or 1.</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The </a:t>
            </a:r>
            <a:r>
              <a:rPr lang="en-US" sz="1200" b="0" kern="1200" baseline="0" dirty="0" err="1">
                <a:solidFill>
                  <a:schemeClr val="tx1"/>
                </a:solidFill>
                <a:latin typeface="+mn-lt"/>
                <a:ea typeface="+mn-ea"/>
                <a:cs typeface="+mn-cs"/>
              </a:rPr>
              <a:t>semWaitB</a:t>
            </a:r>
            <a:r>
              <a:rPr lang="en-US" sz="1200" b="0" kern="1200" baseline="0" dirty="0">
                <a:solidFill>
                  <a:schemeClr val="tx1"/>
                </a:solidFill>
                <a:latin typeface="+mn-lt"/>
                <a:ea typeface="+mn-ea"/>
                <a:cs typeface="+mn-cs"/>
              </a:rPr>
              <a:t> operation checks the semaphore value</a:t>
            </a:r>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If the value is zero, </a:t>
            </a:r>
            <a:r>
              <a:rPr lang="en-US" sz="1200" kern="1200" baseline="0" dirty="0">
                <a:solidFill>
                  <a:schemeClr val="tx1"/>
                </a:solidFill>
                <a:latin typeface="+mn-lt"/>
                <a:ea typeface="+mn-ea"/>
                <a:cs typeface="+mn-cs"/>
              </a:rPr>
              <a:t>then the process executing the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is blocked. If the value is one, then the value is changed to zero and the process continues execution.</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The </a:t>
            </a:r>
            <a:r>
              <a:rPr lang="en-US" sz="1200" b="0" kern="1200" baseline="0" dirty="0" err="1">
                <a:solidFill>
                  <a:schemeClr val="tx1"/>
                </a:solidFill>
                <a:latin typeface="+mn-lt"/>
                <a:ea typeface="+mn-ea"/>
                <a:cs typeface="+mn-cs"/>
              </a:rPr>
              <a:t>semSignalB</a:t>
            </a:r>
            <a:r>
              <a:rPr lang="en-US" sz="1200" b="0" kern="1200" baseline="0" dirty="0">
                <a:solidFill>
                  <a:schemeClr val="tx1"/>
                </a:solidFill>
                <a:latin typeface="+mn-lt"/>
                <a:ea typeface="+mn-ea"/>
                <a:cs typeface="+mn-cs"/>
              </a:rPr>
              <a:t> operation checks to see if any processes are blocked</a:t>
            </a:r>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on this semaphore (semaphore value equals 0). If so, then a process blocked by a </a:t>
            </a:r>
            <a:r>
              <a:rPr lang="en-US" sz="1200" kern="1200" baseline="0" dirty="0" err="1">
                <a:solidFill>
                  <a:schemeClr val="tx1"/>
                </a:solidFill>
                <a:latin typeface="+mn-lt"/>
                <a:ea typeface="+mn-ea"/>
                <a:cs typeface="+mn-cs"/>
              </a:rPr>
              <a:t>semWaitB</a:t>
            </a:r>
            <a:r>
              <a:rPr lang="en-US" sz="1200" kern="1200" baseline="0" dirty="0">
                <a:solidFill>
                  <a:schemeClr val="tx1"/>
                </a:solidFill>
                <a:latin typeface="+mn-lt"/>
                <a:ea typeface="+mn-ea"/>
                <a:cs typeface="+mn-cs"/>
              </a:rPr>
              <a:t> operation is unblocked. If no processes are blocked, then the value of the semaphore is set to one.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principle, it should be easier to implement the binary semaphore, and it can be shown that it has the same expressive power as the general semaphore (see Problem 5.16). To contrast the two types of semaphores, the </a:t>
            </a:r>
            <a:r>
              <a:rPr lang="en-US" sz="1200" kern="1200" baseline="0" dirty="0" err="1">
                <a:solidFill>
                  <a:schemeClr val="tx1"/>
                </a:solidFill>
                <a:latin typeface="+mn-lt"/>
                <a:ea typeface="+mn-ea"/>
                <a:cs typeface="+mn-cs"/>
              </a:rPr>
              <a:t>nonbinary</a:t>
            </a:r>
            <a:r>
              <a:rPr lang="en-US" sz="1200" kern="1200" baseline="0" dirty="0">
                <a:solidFill>
                  <a:schemeClr val="tx1"/>
                </a:solidFill>
                <a:latin typeface="+mn-lt"/>
                <a:ea typeface="+mn-ea"/>
                <a:cs typeface="+mn-cs"/>
              </a:rPr>
              <a:t> semaphore is often referred to as either a </a:t>
            </a:r>
            <a:r>
              <a:rPr lang="en-US" sz="1200" b="1" kern="1200" baseline="0" dirty="0">
                <a:solidFill>
                  <a:schemeClr val="tx1"/>
                </a:solidFill>
                <a:latin typeface="+mn-lt"/>
                <a:ea typeface="+mn-ea"/>
                <a:cs typeface="+mn-cs"/>
              </a:rPr>
              <a:t>counting semaphore </a:t>
            </a:r>
            <a:r>
              <a:rPr lang="en-US" sz="1200" b="0" kern="1200" baseline="0" dirty="0">
                <a:solidFill>
                  <a:schemeClr val="tx1"/>
                </a:solidFill>
                <a:latin typeface="+mn-lt"/>
                <a:ea typeface="+mn-ea"/>
                <a:cs typeface="+mn-cs"/>
              </a:rPr>
              <a:t>or a</a:t>
            </a:r>
            <a:r>
              <a:rPr lang="en-US" sz="1200" b="1" kern="1200" baseline="0" dirty="0">
                <a:solidFill>
                  <a:schemeClr val="tx1"/>
                </a:solidFill>
                <a:latin typeface="+mn-lt"/>
                <a:ea typeface="+mn-ea"/>
                <a:cs typeface="+mn-cs"/>
              </a:rPr>
              <a:t> general semaphore .</a:t>
            </a: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concept related to the binary semaphore is the mutual exclusion lock</a:t>
            </a:r>
          </a:p>
          <a:p>
            <a:r>
              <a:rPr lang="en-US" sz="1200" kern="1200" baseline="0" dirty="0">
                <a:solidFill>
                  <a:schemeClr val="tx1"/>
                </a:solidFill>
                <a:latin typeface="+mn-lt"/>
                <a:ea typeface="+mn-ea"/>
                <a:cs typeface="+mn-cs"/>
              </a:rPr>
              <a:t>(</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 A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a programming flag used to grab and release an object. When</a:t>
            </a:r>
          </a:p>
          <a:p>
            <a:r>
              <a:rPr lang="en-US" sz="1200" kern="1200" baseline="0" dirty="0">
                <a:solidFill>
                  <a:schemeClr val="tx1"/>
                </a:solidFill>
                <a:latin typeface="+mn-lt"/>
                <a:ea typeface="+mn-ea"/>
                <a:cs typeface="+mn-cs"/>
              </a:rPr>
              <a:t>data are acquired that cannot be shared or processing is started that cannot be</a:t>
            </a:r>
          </a:p>
          <a:p>
            <a:r>
              <a:rPr lang="en-US" sz="1200" kern="1200" baseline="0" dirty="0">
                <a:solidFill>
                  <a:schemeClr val="tx1"/>
                </a:solidFill>
                <a:latin typeface="+mn-lt"/>
                <a:ea typeface="+mn-ea"/>
                <a:cs typeface="+mn-cs"/>
              </a:rPr>
              <a:t>performed simultaneously elsewhere in the system, the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set to lock (typically</a:t>
            </a:r>
          </a:p>
          <a:p>
            <a:r>
              <a:rPr lang="en-US" sz="1200" kern="1200" baseline="0" dirty="0">
                <a:solidFill>
                  <a:schemeClr val="tx1"/>
                </a:solidFill>
                <a:latin typeface="+mn-lt"/>
                <a:ea typeface="+mn-ea"/>
                <a:cs typeface="+mn-cs"/>
              </a:rPr>
              <a:t>zero), which blocks other attempts to use it. The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is set to unlock</a:t>
            </a:r>
          </a:p>
          <a:p>
            <a:r>
              <a:rPr lang="en-US" sz="1200" kern="1200" baseline="0" dirty="0">
                <a:solidFill>
                  <a:schemeClr val="tx1"/>
                </a:solidFill>
                <a:latin typeface="+mn-lt"/>
                <a:ea typeface="+mn-ea"/>
                <a:cs typeface="+mn-cs"/>
              </a:rPr>
              <a:t>when the data are no longer needed or the routine is finished. A key difference</a:t>
            </a:r>
          </a:p>
          <a:p>
            <a:r>
              <a:rPr lang="en-US" sz="1200" kern="1200" baseline="0" dirty="0">
                <a:solidFill>
                  <a:schemeClr val="tx1"/>
                </a:solidFill>
                <a:latin typeface="+mn-lt"/>
                <a:ea typeface="+mn-ea"/>
                <a:cs typeface="+mn-cs"/>
              </a:rPr>
              <a:t>between the a </a:t>
            </a:r>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and a binary semaphore is that the process that locks the</a:t>
            </a:r>
          </a:p>
          <a:p>
            <a:r>
              <a:rPr lang="en-US" sz="1200" kern="1200" baseline="0" dirty="0" err="1">
                <a:solidFill>
                  <a:schemeClr val="tx1"/>
                </a:solidFill>
                <a:latin typeface="+mn-lt"/>
                <a:ea typeface="+mn-ea"/>
                <a:cs typeface="+mn-cs"/>
              </a:rPr>
              <a:t>mutex</a:t>
            </a:r>
            <a:r>
              <a:rPr lang="en-US" sz="1200" kern="1200" baseline="0" dirty="0">
                <a:solidFill>
                  <a:schemeClr val="tx1"/>
                </a:solidFill>
                <a:latin typeface="+mn-lt"/>
                <a:ea typeface="+mn-ea"/>
                <a:cs typeface="+mn-cs"/>
              </a:rPr>
              <a:t> (sets the value to zero) must be the one to unlock it (sets the value to 1). In</a:t>
            </a:r>
          </a:p>
          <a:p>
            <a:r>
              <a:rPr lang="en-US" sz="1200" kern="1200" baseline="0" dirty="0">
                <a:solidFill>
                  <a:schemeClr val="tx1"/>
                </a:solidFill>
                <a:latin typeface="+mn-lt"/>
                <a:ea typeface="+mn-ea"/>
                <a:cs typeface="+mn-cs"/>
              </a:rPr>
              <a:t>contrast, it is possible for one process to lock a binary semaphore and for another</a:t>
            </a:r>
          </a:p>
          <a:p>
            <a:r>
              <a:rPr lang="en-US" sz="1200" kern="1200" baseline="0" dirty="0">
                <a:solidFill>
                  <a:schemeClr val="tx1"/>
                </a:solidFill>
                <a:latin typeface="+mn-lt"/>
                <a:ea typeface="+mn-ea"/>
                <a:cs typeface="+mn-cs"/>
              </a:rPr>
              <a:t>to unlock it.</a:t>
            </a:r>
            <a:endParaRPr lang="en-US" sz="1200" b="1"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a:solidFill>
                  <a:schemeClr val="tx1"/>
                </a:solidFill>
                <a:latin typeface="+mn-lt"/>
                <a:ea typeface="+mn-ea"/>
                <a:cs typeface="+mn-cs"/>
              </a:rPr>
              <a:t>strong semaphore . </a:t>
            </a:r>
            <a:r>
              <a:rPr lang="en-US" sz="1200" b="0" kern="1200" baseline="0" dirty="0">
                <a:solidFill>
                  <a:schemeClr val="tx1"/>
                </a:solidFill>
                <a:latin typeface="+mn-lt"/>
                <a:ea typeface="+mn-ea"/>
                <a:cs typeface="+mn-cs"/>
              </a:rPr>
              <a:t>A semaphore that does not specify the order in which processes </a:t>
            </a:r>
            <a:r>
              <a:rPr lang="en-US" sz="1200" kern="1200" baseline="0" dirty="0">
                <a:solidFill>
                  <a:schemeClr val="tx1"/>
                </a:solidFill>
                <a:latin typeface="+mn-lt"/>
                <a:ea typeface="+mn-ea"/>
                <a:cs typeface="+mn-cs"/>
              </a:rPr>
              <a:t>are removed from the queue is a </a:t>
            </a:r>
            <a:r>
              <a:rPr lang="en-US" sz="1200" b="1" kern="1200" baseline="0" dirty="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5.7, based on one in [BACO03], shows a possible sequence for three</a:t>
            </a:r>
          </a:p>
          <a:p>
            <a:r>
              <a:rPr lang="en-US" sz="1200" kern="1200" baseline="0" dirty="0">
                <a:solidFill>
                  <a:schemeClr val="tx1"/>
                </a:solidFill>
                <a:latin typeface="+mn-lt"/>
                <a:ea typeface="+mn-ea"/>
                <a:cs typeface="+mn-cs"/>
              </a:rPr>
              <a:t>processes using the mutual exclusion discipline of Figure 5.6. In this example three</a:t>
            </a:r>
          </a:p>
          <a:p>
            <a:r>
              <a:rPr lang="en-US" sz="1200" kern="1200" baseline="0" dirty="0">
                <a:solidFill>
                  <a:schemeClr val="tx1"/>
                </a:solidFill>
                <a:latin typeface="+mn-lt"/>
                <a:ea typeface="+mn-ea"/>
                <a:cs typeface="+mn-cs"/>
              </a:rPr>
              <a:t>processes (A, B, C) access a shared resource protected by the semaphore lock .</a:t>
            </a:r>
          </a:p>
          <a:p>
            <a:r>
              <a:rPr lang="en-US" sz="1200" kern="1200" baseline="0" dirty="0">
                <a:solidFill>
                  <a:schemeClr val="tx1"/>
                </a:solidFill>
                <a:latin typeface="+mn-lt"/>
                <a:ea typeface="+mn-ea"/>
                <a:cs typeface="+mn-cs"/>
              </a:rPr>
              <a:t>Process A executes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(lock) ; because the semaphore has a value of 1 at</a:t>
            </a:r>
          </a:p>
          <a:p>
            <a:r>
              <a:rPr lang="en-US" sz="1200" kern="1200" baseline="0" dirty="0">
                <a:solidFill>
                  <a:schemeClr val="tx1"/>
                </a:solidFill>
                <a:latin typeface="+mn-lt"/>
                <a:ea typeface="+mn-ea"/>
                <a:cs typeface="+mn-cs"/>
              </a:rPr>
              <a:t>the time of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 can immediately enter its critical section and</a:t>
            </a:r>
          </a:p>
          <a:p>
            <a:r>
              <a:rPr lang="en-US" sz="1200" kern="1200" baseline="0" dirty="0">
                <a:solidFill>
                  <a:schemeClr val="tx1"/>
                </a:solidFill>
                <a:latin typeface="+mn-lt"/>
                <a:ea typeface="+mn-ea"/>
                <a:cs typeface="+mn-cs"/>
              </a:rPr>
              <a:t>the semaphore takes on the value 0. While A is in its critical section, both B and</a:t>
            </a:r>
          </a:p>
          <a:p>
            <a:r>
              <a:rPr lang="en-US" sz="1200" kern="1200" baseline="0" dirty="0">
                <a:solidFill>
                  <a:schemeClr val="tx1"/>
                </a:solidFill>
                <a:latin typeface="+mn-lt"/>
                <a:ea typeface="+mn-ea"/>
                <a:cs typeface="+mn-cs"/>
              </a:rPr>
              <a:t>C perform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operation and are blocked pending the availability of the</a:t>
            </a:r>
          </a:p>
          <a:p>
            <a:r>
              <a:rPr lang="en-US" sz="1200" kern="1200" baseline="0" dirty="0">
                <a:solidFill>
                  <a:schemeClr val="tx1"/>
                </a:solidFill>
                <a:latin typeface="+mn-lt"/>
                <a:ea typeface="+mn-ea"/>
                <a:cs typeface="+mn-cs"/>
              </a:rPr>
              <a:t>semaphore. When A exits its critical section and performs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(lock) , B,</a:t>
            </a:r>
          </a:p>
          <a:p>
            <a:r>
              <a:rPr lang="en-US" sz="1200" kern="1200" baseline="0" dirty="0">
                <a:solidFill>
                  <a:schemeClr val="tx1"/>
                </a:solidFill>
                <a:latin typeface="+mn-lt"/>
                <a:ea typeface="+mn-ea"/>
                <a:cs typeface="+mn-cs"/>
              </a:rPr>
              <a:t>which was the first process in the queue, can now enter its critical section.</a:t>
            </a:r>
            <a:endParaRPr lang="en-NZ"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extLst>
      <p:ext uri="{BB962C8B-B14F-4D97-AF65-F5344CB8AC3E}">
        <p14:creationId xmlns:p14="http://schemas.microsoft.com/office/powerpoint/2010/main" val="1097806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5.5  is an example of the operation of a strong semaphore. Here processes A, B, and C depend on a result from process D. Initially (1), A is running;</a:t>
            </a:r>
          </a:p>
          <a:p>
            <a:r>
              <a:rPr lang="en-US" sz="1200" kern="1200" baseline="0" dirty="0">
                <a:solidFill>
                  <a:schemeClr val="tx1"/>
                </a:solidFill>
                <a:latin typeface="+mn-lt"/>
                <a:ea typeface="+mn-ea"/>
                <a:cs typeface="+mn-cs"/>
              </a:rPr>
              <a:t>B, C, and D are ready; and the semaphore count is 1, indicating that one of D’s results is available. When A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on semaphore </a:t>
            </a:r>
            <a:r>
              <a:rPr lang="en-US" sz="1200" i="1" kern="1200" baseline="0" dirty="0" err="1">
                <a:solidFill>
                  <a:schemeClr val="tx1"/>
                </a:solidFill>
                <a:latin typeface="+mn-lt"/>
                <a:ea typeface="+mn-ea"/>
                <a:cs typeface="+mn-cs"/>
              </a:rPr>
              <a:t>s</a:t>
            </a:r>
            <a:r>
              <a:rPr lang="en-US" sz="1200" i="1" kern="1200" baseline="0" dirty="0">
                <a:solidFill>
                  <a:schemeClr val="tx1"/>
                </a:solidFill>
                <a:latin typeface="+mn-lt"/>
                <a:ea typeface="+mn-ea"/>
                <a:cs typeface="+mn-cs"/>
              </a:rPr>
              <a:t> , </a:t>
            </a:r>
            <a:r>
              <a:rPr lang="en-US" sz="1200" kern="1200" baseline="0" dirty="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and is blocked, allowing D to run (3). When D completes a new result, it issues a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[DOWN08] points out three interesting consequences of the semaphore definition: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In general, there is no way to know before a process decrements a semaphore whether it will block or not.</a:t>
            </a:r>
          </a:p>
          <a:p>
            <a:pPr>
              <a:buFont typeface="Arial"/>
              <a:buChar char="•"/>
            </a:pPr>
            <a:endParaRPr lang="en-US" sz="1200" kern="1200" baseline="0" dirty="0">
              <a:solidFill>
                <a:schemeClr val="tx1"/>
              </a:solidFill>
              <a:latin typeface="+mn-lt"/>
              <a:ea typeface="+mn-ea"/>
              <a:cs typeface="+mn-cs"/>
            </a:endParaRPr>
          </a:p>
          <a:p>
            <a:pPr>
              <a:buFont typeface="Arial"/>
              <a:buChar char="•"/>
            </a:pPr>
            <a:r>
              <a:rPr lang="en-US" sz="1200" kern="1200" baseline="0" dirty="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uniprocessor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5.8 illustrates the structure of buffer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The producer can generate items and store them in the buffer at its own pace. Each time, an index ( </a:t>
            </a:r>
            <a:r>
              <a:rPr lang="en-US" sz="1200" i="1" kern="1200" baseline="0" dirty="0">
                <a:solidFill>
                  <a:schemeClr val="tx1"/>
                </a:solidFill>
                <a:latin typeface="+mn-lt"/>
                <a:ea typeface="+mn-ea"/>
                <a:cs typeface="+mn-cs"/>
              </a:rPr>
              <a:t>in ) into the </a:t>
            </a:r>
            <a:r>
              <a:rPr lang="en-US" sz="1200" kern="1200" baseline="0" dirty="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a:solidFill>
                  <a:schemeClr val="tx1"/>
                </a:solidFill>
                <a:latin typeface="+mn-lt"/>
                <a:ea typeface="+mn-ea"/>
                <a:cs typeface="+mn-cs"/>
              </a:rPr>
              <a:t>in &gt; out ) before proceeding.</a:t>
            </a:r>
            <a:endParaRPr lang="en-NZ" dirty="0"/>
          </a:p>
          <a:p>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a:solidFill>
                  <a:schemeClr val="tx1"/>
                </a:solidFill>
                <a:latin typeface="+mn-lt"/>
                <a:ea typeface="+mn-ea"/>
                <a:cs typeface="+mn-cs"/>
              </a:rPr>
              <a:t>n</a:t>
            </a:r>
            <a:r>
              <a:rPr lang="en-US" sz="1200" kern="1200" baseline="0" dirty="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are interchanged. This would require that the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a:solidFill>
                  <a:schemeClr val="tx1"/>
                </a:solidFill>
                <a:latin typeface="+mn-lt"/>
                <a:ea typeface="+mn-ea"/>
                <a:cs typeface="+mn-cs"/>
              </a:rPr>
              <a:t>n</a:t>
            </a:r>
            <a:r>
              <a:rPr lang="en-US" sz="1200" kern="1200" baseline="0" dirty="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are interchanged. This would require that the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extLst>
      <p:ext uri="{BB962C8B-B14F-4D97-AF65-F5344CB8AC3E}">
        <p14:creationId xmlns:p14="http://schemas.microsoft.com/office/powerpoint/2010/main" val="658213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a:solidFill>
                  <a:schemeClr val="tx1"/>
                </a:solidFill>
                <a:latin typeface="+mn-lt"/>
                <a:ea typeface="+mn-ea"/>
                <a:cs typeface="+mn-cs"/>
              </a:rPr>
              <a:t>n</a:t>
            </a:r>
            <a:r>
              <a:rPr lang="en-US" sz="1200" kern="1200" baseline="0" dirty="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are interchanged. This would require that the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extLst>
      <p:ext uri="{BB962C8B-B14F-4D97-AF65-F5344CB8AC3E}">
        <p14:creationId xmlns:p14="http://schemas.microsoft.com/office/powerpoint/2010/main" val="125747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a:solidFill>
                  <a:schemeClr val="tx1"/>
                </a:solidFill>
                <a:latin typeface="+mn-lt"/>
                <a:ea typeface="+mn-ea"/>
                <a:cs typeface="+mn-cs"/>
              </a:rPr>
              <a:t>n</a:t>
            </a:r>
            <a:r>
              <a:rPr lang="en-US" sz="1200" kern="1200" baseline="0" dirty="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a:solidFill>
                  <a:schemeClr val="tx1"/>
                </a:solidFill>
                <a:latin typeface="+mn-lt"/>
                <a:ea typeface="+mn-ea"/>
                <a:cs typeface="+mn-cs"/>
              </a:rPr>
              <a:t>semSignal(s</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are interchanged. This would require that the </a:t>
            </a:r>
            <a:r>
              <a:rPr lang="en-US" sz="1200" kern="1200" baseline="0" dirty="0" err="1">
                <a:solidFill>
                  <a:schemeClr val="tx1"/>
                </a:solidFill>
                <a:latin typeface="+mn-lt"/>
                <a:ea typeface="+mn-ea"/>
                <a:cs typeface="+mn-cs"/>
              </a:rPr>
              <a:t>semSignal(n</a:t>
            </a:r>
            <a:r>
              <a:rPr lang="en-US" sz="1200" kern="1200" baseline="0" dirty="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extLst>
      <p:ext uri="{BB962C8B-B14F-4D97-AF65-F5344CB8AC3E}">
        <p14:creationId xmlns:p14="http://schemas.microsoft.com/office/powerpoint/2010/main" val="2530789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5.13 shows a solution using general semaphores. The semaphore </a:t>
            </a:r>
            <a:r>
              <a:rPr lang="en-US" sz="1200" i="1" kern="1200" baseline="0" dirty="0" err="1">
                <a:solidFill>
                  <a:schemeClr val="tx1"/>
                </a:solidFill>
                <a:latin typeface="+mn-lt"/>
                <a:ea typeface="+mn-ea"/>
                <a:cs typeface="+mn-cs"/>
              </a:rPr>
              <a:t>e</a:t>
            </a:r>
            <a:r>
              <a:rPr lang="en-US" sz="1200" i="1" kern="1200" baseline="0" dirty="0">
                <a:solidFill>
                  <a:schemeClr val="tx1"/>
                </a:solidFill>
                <a:latin typeface="+mn-lt"/>
                <a:ea typeface="+mn-ea"/>
                <a:cs typeface="+mn-cs"/>
              </a:rPr>
              <a:t> has </a:t>
            </a:r>
            <a:r>
              <a:rPr lang="en-US" sz="1200" kern="1200" baseline="0" dirty="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was mentioned earlier, it is imperative that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Figure 5.14a shows the use of a </a:t>
            </a:r>
            <a:r>
              <a:rPr lang="en-US" sz="1200" kern="1200" baseline="0" dirty="0" err="1">
                <a:solidFill>
                  <a:schemeClr val="tx1"/>
                </a:solidFill>
                <a:latin typeface="+mn-lt"/>
                <a:ea typeface="+mn-ea"/>
                <a:cs typeface="+mn-cs"/>
              </a:rPr>
              <a:t>compare&amp;swap</a:t>
            </a:r>
            <a:r>
              <a:rPr lang="en-US" sz="1200" kern="1200" baseline="0" dirty="0">
                <a:solidFill>
                  <a:schemeClr val="tx1"/>
                </a:solidFill>
                <a:latin typeface="+mn-lt"/>
                <a:ea typeface="+mn-ea"/>
                <a:cs typeface="+mn-cs"/>
              </a:rPr>
              <a:t>  instruction.</a:t>
            </a:r>
          </a:p>
          <a:p>
            <a:r>
              <a:rPr lang="en-US" sz="1200" kern="1200" baseline="0" dirty="0">
                <a:solidFill>
                  <a:schemeClr val="tx1"/>
                </a:solidFill>
                <a:latin typeface="+mn-lt"/>
                <a:ea typeface="+mn-ea"/>
                <a:cs typeface="+mn-cs"/>
              </a:rPr>
              <a:t>In this implementation, the semaphore is again a structure, as in Figure 5.3,</a:t>
            </a:r>
          </a:p>
          <a:p>
            <a:r>
              <a:rPr lang="en-US" sz="1200" kern="1200" baseline="0" dirty="0">
                <a:solidFill>
                  <a:schemeClr val="tx1"/>
                </a:solidFill>
                <a:latin typeface="+mn-lt"/>
                <a:ea typeface="+mn-ea"/>
                <a:cs typeface="+mn-cs"/>
              </a:rPr>
              <a:t>but now includes a new integer component, </a:t>
            </a:r>
            <a:r>
              <a:rPr lang="en-US" sz="1200" kern="1200" baseline="0" dirty="0" err="1">
                <a:solidFill>
                  <a:schemeClr val="tx1"/>
                </a:solidFill>
                <a:latin typeface="+mn-lt"/>
                <a:ea typeface="+mn-ea"/>
                <a:cs typeface="+mn-cs"/>
              </a:rPr>
              <a:t>s.flag</a:t>
            </a:r>
            <a:r>
              <a:rPr lang="en-US" sz="1200" kern="1200" baseline="0" dirty="0">
                <a:solidFill>
                  <a:schemeClr val="tx1"/>
                </a:solidFill>
                <a:latin typeface="+mn-lt"/>
                <a:ea typeface="+mn-ea"/>
                <a:cs typeface="+mn-cs"/>
              </a:rPr>
              <a:t> . Admittedly, this involves a form</a:t>
            </a:r>
          </a:p>
          <a:p>
            <a:r>
              <a:rPr lang="en-US" sz="1200" kern="1200" baseline="0" dirty="0">
                <a:solidFill>
                  <a:schemeClr val="tx1"/>
                </a:solidFill>
                <a:latin typeface="+mn-lt"/>
                <a:ea typeface="+mn-ea"/>
                <a:cs typeface="+mn-cs"/>
              </a:rPr>
              <a:t>of busy waiting. However, the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operations are relatively</a:t>
            </a:r>
          </a:p>
          <a:p>
            <a:r>
              <a:rPr lang="en-US" sz="1200" kern="1200" baseline="0" dirty="0">
                <a:solidFill>
                  <a:schemeClr val="tx1"/>
                </a:solidFill>
                <a:latin typeface="+mn-lt"/>
                <a:ea typeface="+mn-ea"/>
                <a:cs typeface="+mn-cs"/>
              </a:rPr>
              <a:t>short, so the amount of busy waiting involved should be minor.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a single-processor system, it is possible to inhibit interrupts for the duration</a:t>
            </a:r>
          </a:p>
          <a:p>
            <a:r>
              <a:rPr lang="en-US" sz="1200" kern="1200" baseline="0" dirty="0">
                <a:solidFill>
                  <a:schemeClr val="tx1"/>
                </a:solidFill>
                <a:latin typeface="+mn-lt"/>
                <a:ea typeface="+mn-ea"/>
                <a:cs typeface="+mn-cs"/>
              </a:rPr>
              <a:t>of a </a:t>
            </a:r>
            <a:r>
              <a:rPr lang="en-US" sz="1200" kern="1200" baseline="0" dirty="0" err="1">
                <a:solidFill>
                  <a:schemeClr val="tx1"/>
                </a:solidFill>
                <a:latin typeface="+mn-lt"/>
                <a:ea typeface="+mn-ea"/>
                <a:cs typeface="+mn-cs"/>
              </a:rPr>
              <a:t>semWait</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semSignal</a:t>
            </a:r>
            <a:r>
              <a:rPr lang="en-US" sz="1200" kern="1200" baseline="0" dirty="0">
                <a:solidFill>
                  <a:schemeClr val="tx1"/>
                </a:solidFill>
                <a:latin typeface="+mn-lt"/>
                <a:ea typeface="+mn-ea"/>
                <a:cs typeface="+mn-cs"/>
              </a:rPr>
              <a:t> operation, as suggested in Figure 5.14b. Once</a:t>
            </a:r>
          </a:p>
          <a:p>
            <a:r>
              <a:rPr lang="en-US" sz="1200" kern="1200" baseline="0" dirty="0">
                <a:solidFill>
                  <a:schemeClr val="tx1"/>
                </a:solidFill>
                <a:latin typeface="+mn-lt"/>
                <a:ea typeface="+mn-ea"/>
                <a:cs typeface="+mn-cs"/>
              </a:rPr>
              <a:t>again, the relatively short duration of these operations means that this approach is</a:t>
            </a:r>
          </a:p>
          <a:p>
            <a:r>
              <a:rPr lang="en-US" sz="1200" kern="1200" baseline="0" dirty="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68</a:t>
            </a:fld>
            <a:endParaRPr lang="en-US" dirty="0">
              <a:solidFill>
                <a:prstClr val="black"/>
              </a:solidFill>
              <a:latin typeface="Calibri"/>
            </a:endParaRPr>
          </a:p>
        </p:txBody>
      </p:sp>
    </p:spTree>
    <p:extLst>
      <p:ext uri="{BB962C8B-B14F-4D97-AF65-F5344CB8AC3E}">
        <p14:creationId xmlns:p14="http://schemas.microsoft.com/office/powerpoint/2010/main" val="3412065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The chief characteristics of a monitor are the following:</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The local data variables are accessible only by the monitor’s procedures and</a:t>
            </a:r>
          </a:p>
          <a:p>
            <a:r>
              <a:rPr lang="en-US" sz="1200" kern="1200" baseline="0" dirty="0">
                <a:solidFill>
                  <a:schemeClr val="tx1"/>
                </a:solidFill>
                <a:latin typeface="+mn-lt"/>
                <a:ea typeface="+mn-ea"/>
                <a:cs typeface="+mn-cs"/>
              </a:rPr>
              <a:t>not by any external procedure.</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A process enters the monitor by invoking one of its procedures.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3. Only one process may be executing in the monitor at a time; any other processes</a:t>
            </a:r>
          </a:p>
          <a:p>
            <a:r>
              <a:rPr lang="en-US" sz="1200" kern="1200" baseline="0" dirty="0">
                <a:solidFill>
                  <a:schemeClr val="tx1"/>
                </a:solidFill>
                <a:latin typeface="+mn-lt"/>
                <a:ea typeface="+mn-ea"/>
                <a:cs typeface="+mn-cs"/>
              </a:rPr>
              <a:t>that have invoked the monitor are blocked, waiting for the monitor to become available.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monitor supports synchronization by the use of </a:t>
            </a:r>
            <a:r>
              <a:rPr lang="en-US" sz="1200" b="1" kern="1200" baseline="0" dirty="0">
                <a:solidFill>
                  <a:schemeClr val="tx1"/>
                </a:solidFill>
                <a:latin typeface="+mn-lt"/>
                <a:ea typeface="+mn-ea"/>
                <a:cs typeface="+mn-cs"/>
              </a:rPr>
              <a:t>condition variables that are </a:t>
            </a:r>
            <a:r>
              <a:rPr lang="en-US" sz="1200" kern="1200" baseline="0" dirty="0">
                <a:solidFill>
                  <a:schemeClr val="tx1"/>
                </a:solidFill>
                <a:latin typeface="+mn-lt"/>
                <a:ea typeface="+mn-ea"/>
                <a:cs typeface="+mn-cs"/>
              </a:rPr>
              <a:t>contained within the monitor and accessible only within the monitor. Condition variables are a special data type in monitors, which are operated on by two functions: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cwait(c</a:t>
            </a:r>
            <a:r>
              <a:rPr lang="en-US" sz="1200" kern="1200" baseline="0" dirty="0">
                <a:solidFill>
                  <a:schemeClr val="tx1"/>
                </a:solidFill>
                <a:latin typeface="+mn-lt"/>
                <a:ea typeface="+mn-ea"/>
                <a:cs typeface="+mn-cs"/>
              </a:rPr>
              <a:t>) : Suspend execution of the calling process on condition </a:t>
            </a:r>
            <a:r>
              <a:rPr lang="en-US" sz="1200" i="1" kern="1200" baseline="0" dirty="0">
                <a:solidFill>
                  <a:schemeClr val="tx1"/>
                </a:solidFill>
                <a:latin typeface="+mn-lt"/>
                <a:ea typeface="+mn-ea"/>
                <a:cs typeface="+mn-cs"/>
              </a:rPr>
              <a:t>c . The monitor </a:t>
            </a:r>
            <a:r>
              <a:rPr lang="en-US" sz="1200" kern="1200" baseline="0" dirty="0">
                <a:solidFill>
                  <a:schemeClr val="tx1"/>
                </a:solidFill>
                <a:latin typeface="+mn-lt"/>
                <a:ea typeface="+mn-ea"/>
                <a:cs typeface="+mn-cs"/>
              </a:rPr>
              <a:t>is now available for use by another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csignal(c</a:t>
            </a:r>
            <a:r>
              <a:rPr lang="en-US" sz="1200" kern="1200" baseline="0" dirty="0">
                <a:solidFill>
                  <a:schemeClr val="tx1"/>
                </a:solidFill>
                <a:latin typeface="+mn-lt"/>
                <a:ea typeface="+mn-ea"/>
                <a:cs typeface="+mn-cs"/>
              </a:rPr>
              <a:t>) : Resume execution of some process blocked after a </a:t>
            </a:r>
            <a:r>
              <a:rPr lang="en-US" sz="1200" kern="1200" baseline="0" dirty="0" err="1">
                <a:solidFill>
                  <a:schemeClr val="tx1"/>
                </a:solidFill>
                <a:latin typeface="+mn-lt"/>
                <a:ea typeface="+mn-ea"/>
                <a:cs typeface="+mn-cs"/>
              </a:rPr>
              <a:t>cwait</a:t>
            </a:r>
            <a:r>
              <a:rPr lang="en-US" sz="1200" kern="1200" baseline="0" dirty="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 that monitor </a:t>
            </a:r>
            <a:r>
              <a:rPr lang="en-US" sz="1200" i="1" kern="1200" baseline="0" dirty="0">
                <a:solidFill>
                  <a:schemeClr val="tx1"/>
                </a:solidFill>
                <a:latin typeface="+mn-lt"/>
                <a:ea typeface="+mn-ea"/>
                <a:cs typeface="+mn-cs"/>
              </a:rPr>
              <a:t>wait and signal operations are different from those for the </a:t>
            </a:r>
            <a:r>
              <a:rPr lang="en-US" sz="1200" kern="1200" baseline="0" dirty="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by issuing </a:t>
            </a:r>
            <a:r>
              <a:rPr lang="en-US" sz="1200" i="1" kern="1200" baseline="0" dirty="0" err="1">
                <a:solidFill>
                  <a:schemeClr val="tx1"/>
                </a:solidFill>
                <a:latin typeface="+mn-lt"/>
                <a:ea typeface="+mn-ea"/>
                <a:cs typeface="+mn-cs"/>
              </a:rPr>
              <a:t>cwait(x</a:t>
            </a:r>
            <a:r>
              <a:rPr lang="en-US" sz="1200" i="1" kern="1200" baseline="0" dirty="0">
                <a:solidFill>
                  <a:schemeClr val="tx1"/>
                </a:solidFill>
                <a:latin typeface="+mn-lt"/>
                <a:ea typeface="+mn-ea"/>
                <a:cs typeface="+mn-cs"/>
              </a:rPr>
              <a:t>) ; it is then placed </a:t>
            </a:r>
            <a:r>
              <a:rPr lang="en-US" sz="1200" kern="1200" baseline="0" dirty="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a:solidFill>
                  <a:schemeClr val="tx1"/>
                </a:solidFill>
                <a:latin typeface="+mn-lt"/>
                <a:ea typeface="+mn-ea"/>
                <a:cs typeface="+mn-cs"/>
              </a:rPr>
              <a:t>cwait(x</a:t>
            </a:r>
            <a:r>
              <a:rPr lang="en-US" sz="1200" kern="1200" baseline="0" dirty="0">
                <a:solidFill>
                  <a:schemeClr val="tx1"/>
                </a:solidFill>
                <a:latin typeface="+mn-lt"/>
                <a:ea typeface="+mn-ea"/>
                <a:cs typeface="+mn-cs"/>
              </a:rPr>
              <a:t>) call. If a process that is executing in the monitor detects a change in the condition variable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 it issues </a:t>
            </a:r>
            <a:r>
              <a:rPr lang="en-US" sz="1200" kern="1200" baseline="0" dirty="0" err="1">
                <a:solidFill>
                  <a:schemeClr val="tx1"/>
                </a:solidFill>
                <a:latin typeface="+mn-lt"/>
                <a:ea typeface="+mn-ea"/>
                <a:cs typeface="+mn-cs"/>
              </a:rPr>
              <a:t>csignal(x</a:t>
            </a:r>
            <a:r>
              <a:rPr lang="en-US" sz="1200" kern="1200" baseline="0" dirty="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sz="1200" kern="1200" baseline="0" dirty="0">
              <a:solidFill>
                <a:schemeClr val="tx1"/>
              </a:solidFill>
              <a:latin typeface="+mn-lt"/>
              <a:ea typeface="+mn-ea"/>
              <a:cs typeface="+mn-cs"/>
            </a:endParaRPr>
          </a:p>
          <a:p>
            <a:pPr algn="l" fontAlgn="t"/>
            <a:r>
              <a:rPr lang="en-US" b="0" i="0" u="none" strike="noStrike" dirty="0" err="1">
                <a:solidFill>
                  <a:srgbClr val="202124"/>
                </a:solidFill>
                <a:effectLst/>
                <a:latin typeface="Google Sans"/>
              </a:rPr>
              <a:t>de·ter·min·is·tic</a:t>
            </a:r>
            <a:endParaRPr lang="en-US" b="0" i="0" u="none" strike="noStrike" dirty="0">
              <a:solidFill>
                <a:srgbClr val="202124"/>
              </a:solidFill>
              <a:effectLst/>
              <a:latin typeface="Google Sans"/>
            </a:endParaRPr>
          </a:p>
          <a:p>
            <a:pPr algn="l"/>
            <a:r>
              <a:rPr lang="en-US" b="0" i="0" u="none" strike="noStrike" dirty="0">
                <a:solidFill>
                  <a:srgbClr val="202124"/>
                </a:solidFill>
                <a:effectLst/>
                <a:latin typeface="arial" panose="020B0604020202020204" pitchFamily="34" charset="0"/>
              </a:rPr>
              <a:t>/</a:t>
            </a:r>
            <a:r>
              <a:rPr lang="en-US" b="0" i="0" u="none" strike="noStrike" dirty="0" err="1">
                <a:solidFill>
                  <a:srgbClr val="202124"/>
                </a:solidFill>
                <a:effectLst/>
                <a:latin typeface="arial" panose="020B0604020202020204" pitchFamily="34" charset="0"/>
              </a:rPr>
              <a:t>dəˌtərməˈnistik</a:t>
            </a:r>
            <a:r>
              <a:rPr lang="en-US" b="0" i="0" u="none" strike="noStrike" dirty="0">
                <a:solidFill>
                  <a:srgbClr val="202124"/>
                </a:solidFill>
                <a:effectLst/>
                <a:latin typeface="arial" panose="020B0604020202020204" pitchFamily="34" charset="0"/>
              </a:rPr>
              <a:t>/</a:t>
            </a:r>
          </a:p>
          <a:p>
            <a:endParaRPr lang="en-US" sz="1200" kern="1200" baseline="0" dirty="0">
              <a:solidFill>
                <a:schemeClr val="tx1"/>
              </a:solidFill>
              <a:latin typeface="+mn-lt"/>
              <a:ea typeface="+mn-ea"/>
              <a:cs typeface="+mn-cs"/>
            </a:endParaRPr>
          </a:p>
          <a:p>
            <a:pPr algn="l" fontAlgn="t"/>
            <a:r>
              <a:rPr lang="en-US" b="0" i="0" u="none" strike="noStrike" dirty="0" err="1">
                <a:solidFill>
                  <a:srgbClr val="202124"/>
                </a:solidFill>
                <a:effectLst/>
                <a:latin typeface="Google Sans"/>
              </a:rPr>
              <a:t>re·pro·duc·i·ble</a:t>
            </a:r>
            <a:endParaRPr lang="en-US" b="0" i="0" u="none" strike="noStrike" dirty="0">
              <a:solidFill>
                <a:srgbClr val="202124"/>
              </a:solidFill>
              <a:effectLst/>
              <a:latin typeface="Google Sans"/>
            </a:endParaRPr>
          </a:p>
          <a:p>
            <a:pPr algn="l"/>
            <a:r>
              <a:rPr lang="en-US" b="0" i="0" u="none" strike="noStrike" dirty="0">
                <a:solidFill>
                  <a:srgbClr val="202124"/>
                </a:solidFill>
                <a:effectLst/>
                <a:latin typeface="arial" panose="020B0604020202020204" pitchFamily="34" charset="0"/>
              </a:rPr>
              <a:t>/ˌ</a:t>
            </a:r>
            <a:r>
              <a:rPr lang="en-US" b="0" i="0" u="none" strike="noStrike" dirty="0" err="1">
                <a:solidFill>
                  <a:srgbClr val="202124"/>
                </a:solidFill>
                <a:effectLst/>
                <a:latin typeface="arial" panose="020B0604020202020204" pitchFamily="34" charset="0"/>
              </a:rPr>
              <a:t>rēprəˈdo͞osəb</a:t>
            </a:r>
            <a:r>
              <a:rPr lang="en-US" b="0" i="0" u="none" strike="noStrike" dirty="0">
                <a:solidFill>
                  <a:srgbClr val="202124"/>
                </a:solidFill>
                <a:effectLst/>
                <a:latin typeface="arial" panose="020B0604020202020204" pitchFamily="34" charset="0"/>
              </a:rPr>
              <a:t>(</a:t>
            </a:r>
            <a:r>
              <a:rPr lang="en-US" b="0" i="0" u="none" strike="noStrike" dirty="0" err="1">
                <a:solidFill>
                  <a:srgbClr val="202124"/>
                </a:solidFill>
                <a:effectLst/>
                <a:latin typeface="arial" panose="020B0604020202020204" pitchFamily="34" charset="0"/>
              </a:rPr>
              <a:t>ə</a:t>
            </a:r>
            <a:r>
              <a:rPr lang="en-US" b="0" i="0" u="none" strike="noStrike" dirty="0">
                <a:solidFill>
                  <a:srgbClr val="202124"/>
                </a:solidFill>
                <a:effectLst/>
                <a:latin typeface="arial" panose="020B0604020202020204" pitchFamily="34" charset="0"/>
              </a:rPr>
              <a:t>)l,ˌ</a:t>
            </a:r>
            <a:r>
              <a:rPr lang="en-US" b="0" i="0" u="none" strike="noStrike" dirty="0" err="1">
                <a:solidFill>
                  <a:srgbClr val="202124"/>
                </a:solidFill>
                <a:effectLst/>
                <a:latin typeface="arial" panose="020B0604020202020204" pitchFamily="34" charset="0"/>
              </a:rPr>
              <a:t>rēprəˈjo͞osəb</a:t>
            </a:r>
            <a:r>
              <a:rPr lang="en-US" b="0" i="0" u="none" strike="noStrike" dirty="0">
                <a:solidFill>
                  <a:srgbClr val="202124"/>
                </a:solidFill>
                <a:effectLst/>
                <a:latin typeface="arial" panose="020B0604020202020204" pitchFamily="34" charset="0"/>
              </a:rPr>
              <a:t>(</a:t>
            </a:r>
            <a:r>
              <a:rPr lang="en-US" b="0" i="0" u="none" strike="noStrike" dirty="0" err="1">
                <a:solidFill>
                  <a:srgbClr val="202124"/>
                </a:solidFill>
                <a:effectLst/>
                <a:latin typeface="arial" panose="020B0604020202020204" pitchFamily="34" charset="0"/>
              </a:rPr>
              <a:t>ə</a:t>
            </a:r>
            <a:r>
              <a:rPr lang="en-US" b="0" i="0" u="none" strike="noStrike" dirty="0">
                <a:solidFill>
                  <a:srgbClr val="202124"/>
                </a:solidFill>
                <a:effectLst/>
                <a:latin typeface="arial" panose="020B0604020202020204" pitchFamily="34" charset="0"/>
              </a:rPr>
              <a:t>)l</a:t>
            </a: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following difficulties arise: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sharing of global resources is fraught with peril. </a:t>
            </a:r>
            <a:r>
              <a:rPr lang="en-US" sz="1200" b="0" kern="1200" baseline="0" dirty="0">
                <a:solidFill>
                  <a:schemeClr val="tx1"/>
                </a:solidFill>
                <a:latin typeface="+mn-lt"/>
                <a:ea typeface="+mn-ea"/>
                <a:cs typeface="+mn-cs"/>
              </a:rPr>
              <a:t>For example, if two processes </a:t>
            </a:r>
            <a:r>
              <a:rPr lang="en-US" sz="1200" kern="1200" baseline="0" dirty="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It is difficult for the OS to manage the allocation of resources optimally. </a:t>
            </a:r>
            <a:r>
              <a:rPr lang="en-US" sz="1200" b="0" kern="1200" baseline="0" dirty="0">
                <a:solidFill>
                  <a:schemeClr val="tx1"/>
                </a:solidFill>
                <a:latin typeface="+mn-lt"/>
                <a:ea typeface="+mn-ea"/>
                <a:cs typeface="+mn-cs"/>
              </a:rPr>
              <a:t>For</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It becomes very difficult to locate a programming error </a:t>
            </a:r>
            <a:r>
              <a:rPr lang="en-US" sz="1200" b="0" kern="1200" baseline="0" dirty="0">
                <a:solidFill>
                  <a:schemeClr val="tx1"/>
                </a:solidFill>
                <a:latin typeface="+mn-lt"/>
                <a:ea typeface="+mn-ea"/>
                <a:cs typeface="+mn-cs"/>
              </a:rPr>
              <a:t>because results are </a:t>
            </a:r>
            <a:r>
              <a:rPr lang="en-US" sz="1200" kern="1200" baseline="0" dirty="0">
                <a:solidFill>
                  <a:schemeClr val="tx1"/>
                </a:solidFill>
                <a:latin typeface="+mn-lt"/>
                <a:ea typeface="+mn-ea"/>
                <a:cs typeface="+mn-cs"/>
              </a:rPr>
              <a:t>typically not deterministic and reproducible (e.g., see [LEBL87, CARR89, SHEN02] for a discussion of this point).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a:solidFill>
                  <a:schemeClr val="tx1"/>
                </a:solidFill>
                <a:latin typeface="+mn-lt"/>
                <a:ea typeface="+mn-ea"/>
                <a:cs typeface="+mn-cs"/>
              </a:rPr>
              <a:t>boundedbuffer</a:t>
            </a:r>
            <a:r>
              <a:rPr lang="en-US" sz="1200" kern="1200" baseline="0" dirty="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a:solidFill>
                  <a:schemeClr val="tx1"/>
                </a:solidFill>
                <a:latin typeface="+mn-lt"/>
                <a:ea typeface="+mn-ea"/>
                <a:cs typeface="+mn-cs"/>
              </a:rPr>
              <a:t>cond</a:t>
            </a:r>
            <a:r>
              <a:rPr lang="en-US" sz="1200" b="1" kern="1200" baseline="0" dirty="0">
                <a:solidFill>
                  <a:schemeClr val="tx1"/>
                </a:solidFill>
                <a:latin typeface="+mn-lt"/>
                <a:ea typeface="+mn-ea"/>
                <a:cs typeface="+mn-cs"/>
              </a:rPr>
              <a:t> ): </a:t>
            </a:r>
            <a:r>
              <a:rPr lang="en-US" sz="1200" b="1" i="1" kern="1200" baseline="0" dirty="0" err="1">
                <a:solidFill>
                  <a:schemeClr val="tx1"/>
                </a:solidFill>
                <a:latin typeface="+mn-lt"/>
                <a:ea typeface="+mn-ea"/>
                <a:cs typeface="+mn-cs"/>
              </a:rPr>
              <a:t>notfull</a:t>
            </a:r>
            <a:r>
              <a:rPr lang="en-US" sz="1200" b="1" i="1" kern="1200" baseline="0" dirty="0">
                <a:solidFill>
                  <a:schemeClr val="tx1"/>
                </a:solidFill>
                <a:latin typeface="+mn-lt"/>
                <a:ea typeface="+mn-ea"/>
                <a:cs typeface="+mn-cs"/>
              </a:rPr>
              <a:t> is true when there is room to add at least one character to the </a:t>
            </a:r>
            <a:r>
              <a:rPr lang="en-US" sz="1200" kern="1200" baseline="0" dirty="0">
                <a:solidFill>
                  <a:schemeClr val="tx1"/>
                </a:solidFill>
                <a:latin typeface="+mn-lt"/>
                <a:ea typeface="+mn-ea"/>
                <a:cs typeface="+mn-cs"/>
              </a:rPr>
              <a:t>buffer, and </a:t>
            </a:r>
            <a:r>
              <a:rPr lang="en-US" sz="1200" i="1" kern="1200" baseline="0" dirty="0" err="1">
                <a:solidFill>
                  <a:schemeClr val="tx1"/>
                </a:solidFill>
                <a:latin typeface="+mn-lt"/>
                <a:ea typeface="+mn-ea"/>
                <a:cs typeface="+mn-cs"/>
              </a:rPr>
              <a:t>notempty</a:t>
            </a:r>
            <a:r>
              <a:rPr lang="en-US" sz="1200" i="1" kern="1200" baseline="0" dirty="0">
                <a:solidFill>
                  <a:schemeClr val="tx1"/>
                </a:solidFill>
                <a:latin typeface="+mn-lt"/>
                <a:ea typeface="+mn-ea"/>
                <a:cs typeface="+mn-cs"/>
              </a:rPr>
              <a:t> is true when there is at least one character in the buffer.</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a:solidFill>
                  <a:schemeClr val="tx1"/>
                </a:solidFill>
                <a:latin typeface="+mn-lt"/>
                <a:ea typeface="+mn-ea"/>
                <a:cs typeface="+mn-cs"/>
              </a:rPr>
              <a:t>buffer . The </a:t>
            </a:r>
            <a:r>
              <a:rPr lang="en-US" sz="1200" kern="1200" baseline="0" dirty="0">
                <a:solidFill>
                  <a:schemeClr val="tx1"/>
                </a:solidFill>
                <a:latin typeface="+mn-lt"/>
                <a:ea typeface="+mn-ea"/>
                <a:cs typeface="+mn-cs"/>
              </a:rPr>
              <a:t>procedure first checks the condition </a:t>
            </a:r>
            <a:r>
              <a:rPr lang="en-US" sz="1200" i="1" kern="1200" baseline="0" dirty="0" err="1">
                <a:solidFill>
                  <a:schemeClr val="tx1"/>
                </a:solidFill>
                <a:latin typeface="+mn-lt"/>
                <a:ea typeface="+mn-ea"/>
                <a:cs typeface="+mn-cs"/>
              </a:rPr>
              <a:t>notfull</a:t>
            </a:r>
            <a:r>
              <a:rPr lang="en-US" sz="1200" i="1" kern="1200" baseline="0" dirty="0">
                <a:solidFill>
                  <a:schemeClr val="tx1"/>
                </a:solidFill>
                <a:latin typeface="+mn-lt"/>
                <a:ea typeface="+mn-ea"/>
                <a:cs typeface="+mn-cs"/>
              </a:rPr>
              <a:t> to determine if there is space available </a:t>
            </a:r>
            <a:r>
              <a:rPr lang="en-US" sz="1200" kern="1200" baseline="0" dirty="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a:solidFill>
                  <a:schemeClr val="tx1"/>
                </a:solidFill>
                <a:latin typeface="+mn-lt"/>
                <a:ea typeface="+mn-ea"/>
                <a:cs typeface="+mn-cs"/>
              </a:rPr>
              <a:t>notempty</a:t>
            </a:r>
            <a:r>
              <a:rPr lang="en-US" sz="1200" i="1" kern="1200" baseline="0" dirty="0">
                <a:solidFill>
                  <a:schemeClr val="tx1"/>
                </a:solidFill>
                <a:latin typeface="+mn-lt"/>
                <a:ea typeface="+mn-ea"/>
                <a:cs typeface="+mn-cs"/>
              </a:rPr>
              <a:t> condition. A similar description can be made of the </a:t>
            </a:r>
            <a:r>
              <a:rPr lang="en-US" sz="1200" kern="1200" baseline="0" dirty="0">
                <a:solidFill>
                  <a:schemeClr val="tx1"/>
                </a:solidFill>
                <a:latin typeface="+mn-lt"/>
                <a:ea typeface="+mn-ea"/>
                <a:cs typeface="+mn-cs"/>
              </a:rPr>
              <a:t>consumer function.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a:solidFill>
                  <a:schemeClr val="tx1"/>
                </a:solidFill>
                <a:latin typeface="+mn-lt"/>
                <a:ea typeface="+mn-ea"/>
                <a:cs typeface="+mn-cs"/>
              </a:rPr>
              <a:t>cwait</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 that in Figure 5.16 , a process exits the monitor immediately after executing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 If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only appear as the last operation executed by a monitor procedure.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If there are no processes waiting on condition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 then the execution of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a:t>
            </a:r>
            <a:r>
              <a:rPr lang="en-US" sz="1200" i="1" kern="1200" baseline="0" dirty="0" err="1">
                <a:solidFill>
                  <a:schemeClr val="tx1"/>
                </a:solidFill>
                <a:latin typeface="+mn-lt"/>
                <a:ea typeface="+mn-ea"/>
                <a:cs typeface="+mn-cs"/>
              </a:rPr>
              <a:t>x</a:t>
            </a:r>
            <a:r>
              <a:rPr lang="en-US" sz="1200" i="1" kern="1200" baseline="0" dirty="0">
                <a:solidFill>
                  <a:schemeClr val="tx1"/>
                </a:solidFill>
                <a:latin typeface="+mn-lt"/>
                <a:ea typeface="+mn-ea"/>
                <a:cs typeface="+mn-cs"/>
              </a:rPr>
              <a:t> ) has no effect.</a:t>
            </a:r>
          </a:p>
          <a:p>
            <a:endParaRPr lang="en-US" sz="1200" i="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As with semaphores, it is possible to make mistakes in the synchronization function</a:t>
            </a:r>
          </a:p>
          <a:p>
            <a:r>
              <a:rPr lang="en-US" sz="1200" kern="1200" baseline="0" dirty="0">
                <a:solidFill>
                  <a:schemeClr val="tx1"/>
                </a:solidFill>
                <a:latin typeface="+mn-lt"/>
                <a:ea typeface="+mn-ea"/>
                <a:cs typeface="+mn-cs"/>
              </a:rPr>
              <a:t>of monitors. For example, if either of the </a:t>
            </a:r>
            <a:r>
              <a:rPr lang="en-US" sz="1200" kern="1200" baseline="0" dirty="0" err="1">
                <a:solidFill>
                  <a:schemeClr val="tx1"/>
                </a:solidFill>
                <a:latin typeface="+mn-lt"/>
                <a:ea typeface="+mn-ea"/>
                <a:cs typeface="+mn-cs"/>
              </a:rPr>
              <a:t>csignal</a:t>
            </a:r>
            <a:r>
              <a:rPr lang="en-US" sz="1200" kern="1200" baseline="0" dirty="0">
                <a:solidFill>
                  <a:schemeClr val="tx1"/>
                </a:solidFill>
                <a:latin typeface="+mn-lt"/>
                <a:ea typeface="+mn-ea"/>
                <a:cs typeface="+mn-cs"/>
              </a:rPr>
              <a:t>  functions in the </a:t>
            </a:r>
            <a:r>
              <a:rPr lang="en-US" sz="1200" kern="1200" baseline="0" dirty="0" err="1">
                <a:solidFill>
                  <a:schemeClr val="tx1"/>
                </a:solidFill>
                <a:latin typeface="+mn-lt"/>
                <a:ea typeface="+mn-ea"/>
                <a:cs typeface="+mn-cs"/>
              </a:rPr>
              <a:t>boundedbuffer</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monitor are omitted, then processes entering the corresponding condition</a:t>
            </a:r>
          </a:p>
          <a:p>
            <a:r>
              <a:rPr lang="en-US" sz="1200" kern="1200" baseline="0" dirty="0">
                <a:solidFill>
                  <a:schemeClr val="tx1"/>
                </a:solidFill>
                <a:latin typeface="+mn-lt"/>
                <a:ea typeface="+mn-ea"/>
                <a:cs typeface="+mn-cs"/>
              </a:rPr>
              <a:t>queue are permanently hung up. The advantage that monitors have over semaphores</a:t>
            </a:r>
          </a:p>
          <a:p>
            <a:r>
              <a:rPr lang="en-US" sz="1200" kern="1200" baseline="0" dirty="0">
                <a:solidFill>
                  <a:schemeClr val="tx1"/>
                </a:solidFill>
                <a:latin typeface="+mn-lt"/>
                <a:ea typeface="+mn-ea"/>
                <a:cs typeface="+mn-cs"/>
              </a:rPr>
              <a:t>is that all of the synchronization functions are confined to the monitor. Therefore, it</a:t>
            </a:r>
          </a:p>
          <a:p>
            <a:r>
              <a:rPr lang="en-US" sz="1200" kern="1200" baseline="0" dirty="0">
                <a:solidFill>
                  <a:schemeClr val="tx1"/>
                </a:solidFill>
                <a:latin typeface="+mn-lt"/>
                <a:ea typeface="+mn-ea"/>
                <a:cs typeface="+mn-cs"/>
              </a:rPr>
              <a:t>is easier to verify that the synchronization has been done correctly and to detect bugs.</a:t>
            </a:r>
          </a:p>
          <a:p>
            <a:r>
              <a:rPr lang="en-US" sz="1200" kern="1200" baseline="0" dirty="0">
                <a:solidFill>
                  <a:schemeClr val="tx1"/>
                </a:solidFill>
                <a:latin typeface="+mn-lt"/>
                <a:ea typeface="+mn-ea"/>
                <a:cs typeface="+mn-cs"/>
              </a:rPr>
              <a:t>Furthermore, once a monitor is correctly programmed, access to the protected resource</a:t>
            </a:r>
          </a:p>
          <a:p>
            <a:r>
              <a:rPr lang="en-US" sz="1200" kern="1200" baseline="0" dirty="0">
                <a:solidFill>
                  <a:schemeClr val="tx1"/>
                </a:solidFill>
                <a:latin typeface="+mn-lt"/>
                <a:ea typeface="+mn-ea"/>
                <a:cs typeface="+mn-cs"/>
              </a:rPr>
              <a:t>is correct for access from all processes. In contrast, with semaphores, resource access is</a:t>
            </a:r>
          </a:p>
          <a:p>
            <a:r>
              <a:rPr lang="en-US" sz="1200" kern="1200" baseline="0" dirty="0">
                <a:solidFill>
                  <a:schemeClr val="tx1"/>
                </a:solidFill>
                <a:latin typeface="+mn-lt"/>
                <a:ea typeface="+mn-ea"/>
                <a:cs typeface="+mn-cs"/>
              </a:rPr>
              <a:t>correct only if all of the processes that access the resource are programmed correctly.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74</a:t>
            </a:fld>
            <a:endParaRPr lang="en-US" dirty="0">
              <a:solidFill>
                <a:prstClr val="black"/>
              </a:solidFill>
              <a:latin typeface="Calibri"/>
            </a:endParaRPr>
          </a:p>
        </p:txBody>
      </p:sp>
    </p:spTree>
    <p:extLst>
      <p:ext uri="{BB962C8B-B14F-4D97-AF65-F5344CB8AC3E}">
        <p14:creationId xmlns:p14="http://schemas.microsoft.com/office/powerpoint/2010/main" val="3362686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a:solidFill>
                  <a:schemeClr val="tx1"/>
                </a:solidFill>
                <a:latin typeface="+mn-lt"/>
                <a:ea typeface="+mn-ea"/>
                <a:cs typeface="+mn-cs"/>
              </a:rPr>
              <a:t>uniprocessor</a:t>
            </a:r>
            <a:r>
              <a:rPr lang="en-US" sz="1200" kern="1200" baseline="0" dirty="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send (destination, message)</a:t>
            </a:r>
          </a:p>
          <a:p>
            <a:r>
              <a:rPr lang="en-US" sz="1200" kern="1200" baseline="0" dirty="0">
                <a:solidFill>
                  <a:schemeClr val="tx1"/>
                </a:solidFill>
                <a:latin typeface="+mn-lt"/>
                <a:ea typeface="+mn-ea"/>
                <a:cs typeface="+mn-cs"/>
              </a:rPr>
              <a:t>receive (source, message)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a:solidFill>
                  <a:schemeClr val="tx1"/>
                </a:solidFill>
                <a:latin typeface="+mn-lt"/>
                <a:ea typeface="+mn-ea"/>
                <a:cs typeface="+mn-cs"/>
              </a:rPr>
              <a:t>message to another process </a:t>
            </a:r>
            <a:r>
              <a:rPr lang="en-US" sz="1200" kern="1200" baseline="0" dirty="0">
                <a:solidFill>
                  <a:schemeClr val="tx1"/>
                </a:solidFill>
                <a:latin typeface="+mn-lt"/>
                <a:ea typeface="+mn-ea"/>
                <a:cs typeface="+mn-cs"/>
              </a:rPr>
              <a:t>designated by a </a:t>
            </a:r>
            <a:r>
              <a:rPr lang="en-US" sz="1200" i="1" kern="1200" baseline="0" dirty="0">
                <a:solidFill>
                  <a:schemeClr val="tx1"/>
                </a:solidFill>
                <a:latin typeface="+mn-lt"/>
                <a:ea typeface="+mn-ea"/>
                <a:cs typeface="+mn-cs"/>
              </a:rPr>
              <a:t>destination . A process receives information by executing the </a:t>
            </a:r>
            <a:r>
              <a:rPr lang="en-US" sz="1200" kern="1200" baseline="0" dirty="0">
                <a:solidFill>
                  <a:schemeClr val="tx1"/>
                </a:solidFill>
                <a:latin typeface="+mn-lt"/>
                <a:ea typeface="+mn-ea"/>
                <a:cs typeface="+mn-cs"/>
              </a:rPr>
              <a:t>receive primitive, indicating the </a:t>
            </a:r>
            <a:r>
              <a:rPr lang="en-US" sz="1200" i="1" kern="1200" baseline="0" dirty="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1. If a message has previously been sent, the message is received and execution </a:t>
            </a:r>
            <a:r>
              <a:rPr lang="en-US" sz="1200" kern="1200" baseline="0" dirty="0">
                <a:solidFill>
                  <a:schemeClr val="tx1"/>
                </a:solidFill>
                <a:latin typeface="+mn-lt"/>
                <a:ea typeface="+mn-ea"/>
                <a:cs typeface="+mn-cs"/>
              </a:rPr>
              <a:t>continues.</a:t>
            </a:r>
          </a:p>
          <a:p>
            <a:endParaRPr lang="en-US" sz="1200" b="0" kern="1200" baseline="0" dirty="0">
              <a:solidFill>
                <a:schemeClr val="tx1"/>
              </a:solidFill>
              <a:latin typeface="+mn-lt"/>
              <a:ea typeface="+mn-ea"/>
              <a:cs typeface="+mn-cs"/>
            </a:endParaRPr>
          </a:p>
          <a:p>
            <a:r>
              <a:rPr lang="en-US" sz="1200" b="0" kern="1200" baseline="0" dirty="0">
                <a:solidFill>
                  <a:schemeClr val="tx1"/>
                </a:solidFill>
                <a:latin typeface="+mn-lt"/>
                <a:ea typeface="+mn-ea"/>
                <a:cs typeface="+mn-cs"/>
              </a:rPr>
              <a:t>2. If there is no waiting message, then either (a) the process is blocked until</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 message arrives, or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err="1"/>
              <a:t>ren·dez·vous</a:t>
            </a:r>
            <a:endParaRPr lang="en-US" err="1">
              <a:ea typeface="Calibri"/>
              <a:cs typeface="Calibri"/>
            </a:endParaRPr>
          </a:p>
          <a:p>
            <a:r>
              <a:rPr lang="en-US" dirty="0"/>
              <a:t>/ˈ</a:t>
            </a:r>
            <a:r>
              <a:rPr lang="en-US" dirty="0" err="1"/>
              <a:t>rändəˌvo͞o</a:t>
            </a:r>
            <a:r>
              <a:rPr lang="en-US" dirty="0"/>
              <a:t>,ˈ</a:t>
            </a:r>
            <a:r>
              <a:rPr lang="en-US" dirty="0" err="1"/>
              <a:t>rändāˌvo͞o</a:t>
            </a:r>
            <a:r>
              <a:rPr lang="en-US" dirty="0"/>
              <a:t>/</a:t>
            </a:r>
            <a:endParaRPr lang="en-US" dirty="0">
              <a:ea typeface="Calibri"/>
              <a:cs typeface="Calibri"/>
            </a:endParaRPr>
          </a:p>
          <a:p>
            <a:r>
              <a:rPr lang="en-US" dirty="0" err="1"/>
              <a:t>syn·chro·ni·za·tion</a:t>
            </a:r>
            <a:endParaRPr lang="en-US" dirty="0" err="1">
              <a:ea typeface="Calibri"/>
              <a:cs typeface="Calibri"/>
            </a:endParaRPr>
          </a:p>
          <a:p>
            <a:r>
              <a:rPr lang="en-US" dirty="0"/>
              <a:t>/ˌ</a:t>
            </a:r>
            <a:r>
              <a:rPr lang="en-US" dirty="0" err="1"/>
              <a:t>siNGkrənəˈzāSH</a:t>
            </a:r>
            <a:r>
              <a:rPr lang="en-US" dirty="0"/>
              <a:t>(ə)n,ˌ</a:t>
            </a:r>
            <a:endParaRPr lang="en-US" dirty="0">
              <a:ea typeface="Calibri"/>
              <a:cs typeface="Calibri"/>
            </a:endParaRPr>
          </a:p>
          <a:p>
            <a:endParaRPr lang="en-US" dirty="0">
              <a:ea typeface="Calibri"/>
              <a:cs typeface="Calibri"/>
            </a:endParaRPr>
          </a:p>
          <a:p>
            <a:endParaRPr lang="en-US" dirty="0"/>
          </a:p>
          <a:p>
            <a:r>
              <a:rPr lang="en-US" sz="1200" kern="1200" baseline="0" dirty="0">
                <a:solidFill>
                  <a:schemeClr val="tx1"/>
                </a:solidFill>
                <a:latin typeface="+mn-lt"/>
                <a:ea typeface="+mn-ea"/>
                <a:cs typeface="+mn-cs"/>
              </a:rPr>
              <a:t>Thus, both the sender and receiver can be blocking or nonblocking. Three combinations are common, although any particular system will usually have only one or two combinations implemented:</a:t>
            </a:r>
            <a:endParaRPr lang="en-US">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Blocking send, blocking receive: </a:t>
            </a:r>
            <a:r>
              <a:rPr lang="en-US" sz="1200" b="0" kern="1200" baseline="0" dirty="0">
                <a:solidFill>
                  <a:schemeClr val="tx1"/>
                </a:solidFill>
                <a:latin typeface="+mn-lt"/>
                <a:ea typeface="+mn-ea"/>
                <a:cs typeface="+mn-cs"/>
              </a:rPr>
              <a:t>Both the sender and receiver are blocked until </a:t>
            </a:r>
            <a:r>
              <a:rPr lang="en-US" sz="1200" kern="1200" baseline="0" dirty="0">
                <a:solidFill>
                  <a:schemeClr val="tx1"/>
                </a:solidFill>
                <a:latin typeface="+mn-lt"/>
                <a:ea typeface="+mn-ea"/>
                <a:cs typeface="+mn-cs"/>
              </a:rPr>
              <a:t>the message is delivered; this is sometimes referred to as a </a:t>
            </a:r>
            <a:r>
              <a:rPr lang="en-US" sz="1200" i="1" kern="1200" baseline="0" dirty="0">
                <a:solidFill>
                  <a:schemeClr val="tx1"/>
                </a:solidFill>
                <a:latin typeface="+mn-lt"/>
                <a:ea typeface="+mn-ea"/>
                <a:cs typeface="+mn-cs"/>
              </a:rPr>
              <a:t>rendezvous . This </a:t>
            </a:r>
            <a:r>
              <a:rPr lang="en-US" sz="1200" kern="1200" baseline="0" dirty="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send, blocking receive: </a:t>
            </a:r>
            <a:r>
              <a:rPr lang="en-US" sz="1200" b="0" kern="1200" baseline="0" dirty="0">
                <a:solidFill>
                  <a:schemeClr val="tx1"/>
                </a:solidFill>
                <a:latin typeface="+mn-lt"/>
                <a:ea typeface="+mn-ea"/>
                <a:cs typeface="+mn-cs"/>
              </a:rPr>
              <a:t>Although the sender may continue on, </a:t>
            </a:r>
            <a:r>
              <a:rPr lang="en-US" sz="1200" kern="1200" baseline="0" dirty="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send, </a:t>
            </a:r>
            <a:r>
              <a:rPr lang="en-US" sz="1200" b="1" kern="1200" baseline="0" dirty="0" err="1">
                <a:solidFill>
                  <a:schemeClr val="tx1"/>
                </a:solidFill>
                <a:latin typeface="+mn-lt"/>
                <a:ea typeface="+mn-ea"/>
                <a:cs typeface="+mn-cs"/>
              </a:rPr>
              <a:t>nonblocking</a:t>
            </a:r>
            <a:r>
              <a:rPr lang="en-US" sz="1200" b="1" kern="1200" baseline="0" dirty="0">
                <a:solidFill>
                  <a:schemeClr val="tx1"/>
                </a:solidFill>
                <a:latin typeface="+mn-lt"/>
                <a:ea typeface="+mn-ea"/>
                <a:cs typeface="+mn-cs"/>
              </a:rPr>
              <a:t> receive: </a:t>
            </a:r>
            <a:r>
              <a:rPr lang="en-US" sz="1200" b="0" kern="1200" baseline="0" dirty="0">
                <a:solidFill>
                  <a:schemeClr val="tx1"/>
                </a:solidFill>
                <a:latin typeface="+mn-lt"/>
                <a:ea typeface="+mn-ea"/>
                <a:cs typeface="+mn-cs"/>
              </a:rPr>
              <a:t>Neither party is required to wait.</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 </a:t>
            </a:r>
            <a:r>
              <a:rPr lang="en-US" sz="1200" b="0" kern="1200" baseline="0" dirty="0">
                <a:solidFill>
                  <a:schemeClr val="tx1"/>
                </a:solidFill>
                <a:latin typeface="+mn-lt"/>
                <a:ea typeface="+mn-ea"/>
                <a:cs typeface="+mn-cs"/>
              </a:rPr>
              <a:t>direct addressing , the send primitive includes a specific identifier of the destination process. </a:t>
            </a:r>
            <a:r>
              <a:rPr lang="en-US" sz="1200" kern="1200" baseline="0" dirty="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a:solidFill>
                  <a:schemeClr val="tx1"/>
                </a:solidFill>
                <a:latin typeface="+mn-lt"/>
                <a:ea typeface="+mn-ea"/>
                <a:cs typeface="+mn-cs"/>
              </a:rPr>
              <a:t>source parameter of the receive primitive possesses a value returned </a:t>
            </a:r>
            <a:r>
              <a:rPr lang="en-US" sz="1200" kern="1200" baseline="0" dirty="0">
                <a:solidFill>
                  <a:schemeClr val="tx1"/>
                </a:solidFill>
                <a:latin typeface="+mn-lt"/>
                <a:ea typeface="+mn-ea"/>
                <a:cs typeface="+mn-cs"/>
              </a:rPr>
              <a:t>when the receive operation has been performed.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other general approach is </a:t>
            </a:r>
            <a:r>
              <a:rPr lang="en-US" sz="1200" b="1" kern="1200" baseline="0" dirty="0">
                <a:solidFill>
                  <a:schemeClr val="tx1"/>
                </a:solidFill>
                <a:latin typeface="+mn-lt"/>
                <a:ea typeface="+mn-ea"/>
                <a:cs typeface="+mn-cs"/>
              </a:rPr>
              <a:t>indirect addressing . </a:t>
            </a:r>
            <a:r>
              <a:rPr lang="en-US" sz="1200" b="0" kern="1200" baseline="0" dirty="0">
                <a:solidFill>
                  <a:schemeClr val="tx1"/>
                </a:solidFill>
                <a:latin typeface="+mn-lt"/>
                <a:ea typeface="+mn-ea"/>
                <a:cs typeface="+mn-cs"/>
              </a:rPr>
              <a:t>In this case, messages are</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a:solidFill>
                  <a:schemeClr val="tx1"/>
                </a:solidFill>
                <a:latin typeface="+mn-lt"/>
                <a:ea typeface="+mn-ea"/>
                <a:cs typeface="+mn-cs"/>
              </a:rPr>
              <a:t>mailboxes . Thus, for two processes to communicate, one process </a:t>
            </a:r>
            <a:r>
              <a:rPr lang="en-US" sz="1200" kern="1200" baseline="0" dirty="0">
                <a:solidFill>
                  <a:schemeClr val="tx1"/>
                </a:solidFill>
                <a:latin typeface="+mn-lt"/>
                <a:ea typeface="+mn-ea"/>
                <a:cs typeface="+mn-cs"/>
              </a:rPr>
              <a:t>sends a message to the appropriate mailbox and the other process picks up the message from the mailbox.</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For our second example, consider two process, P3 and P4, that share global variables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and c , with initial values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1 and c = 2 . At some point in its execution, P3 executes the assignment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and at some point in its execution, P4 executes the assignment c =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3 and c = 5 . If P4 executes its assignment statement first, then the final values are </a:t>
            </a:r>
            <a:r>
              <a:rPr lang="en-US" sz="1200" kern="1200" baseline="0" dirty="0" err="1">
                <a:solidFill>
                  <a:schemeClr val="tx1"/>
                </a:solidFill>
                <a:latin typeface="+mn-lt"/>
                <a:ea typeface="+mn-ea"/>
                <a:cs typeface="+mn-cs"/>
              </a:rPr>
              <a:t>b</a:t>
            </a:r>
            <a:r>
              <a:rPr lang="en-US" sz="1200" kern="1200" baseline="0" dirty="0">
                <a:solidFill>
                  <a:schemeClr val="tx1"/>
                </a:solidFill>
                <a:latin typeface="+mn-lt"/>
                <a:ea typeface="+mn-ea"/>
                <a:cs typeface="+mn-cs"/>
              </a:rPr>
              <a:t> = 4 and c = 3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a:solidFill>
                  <a:schemeClr val="tx1"/>
                </a:solidFill>
                <a:latin typeface="+mn-lt"/>
                <a:ea typeface="+mn-ea"/>
                <a:cs typeface="+mn-cs"/>
              </a:rPr>
              <a:t>one-to-one </a:t>
            </a:r>
            <a:r>
              <a:rPr lang="en-US" sz="1200" b="0" kern="1200" baseline="0" dirty="0">
                <a:solidFill>
                  <a:schemeClr val="tx1"/>
                </a:solidFill>
                <a:latin typeface="+mn-lt"/>
                <a:ea typeface="+mn-ea"/>
                <a:cs typeface="+mn-cs"/>
              </a:rPr>
              <a:t>relationship allows a private communications </a:t>
            </a:r>
            <a:r>
              <a:rPr lang="en-US" sz="1200" kern="1200" baseline="0" dirty="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a:solidFill>
                  <a:schemeClr val="tx1"/>
                </a:solidFill>
                <a:latin typeface="+mn-lt"/>
                <a:ea typeface="+mn-ea"/>
                <a:cs typeface="+mn-cs"/>
              </a:rPr>
              <a:t>many-to-one </a:t>
            </a:r>
            <a:r>
              <a:rPr lang="en-US" sz="1200" b="0" kern="1200" baseline="0" dirty="0">
                <a:solidFill>
                  <a:schemeClr val="tx1"/>
                </a:solidFill>
                <a:latin typeface="+mn-lt"/>
                <a:ea typeface="+mn-ea"/>
                <a:cs typeface="+mn-cs"/>
              </a:rPr>
              <a:t>relationship is useful</a:t>
            </a:r>
          </a:p>
          <a:p>
            <a:r>
              <a:rPr lang="en-US" sz="1200" kern="1200" baseline="0" dirty="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a:solidFill>
                  <a:schemeClr val="tx1"/>
                </a:solidFill>
                <a:latin typeface="+mn-lt"/>
                <a:ea typeface="+mn-ea"/>
                <a:cs typeface="+mn-cs"/>
              </a:rPr>
              <a:t>port . A </a:t>
            </a:r>
            <a:r>
              <a:rPr lang="en-US" sz="1200" b="1" i="1" kern="1200" baseline="0" dirty="0">
                <a:solidFill>
                  <a:schemeClr val="tx1"/>
                </a:solidFill>
                <a:latin typeface="+mn-lt"/>
                <a:ea typeface="+mn-ea"/>
                <a:cs typeface="+mn-cs"/>
              </a:rPr>
              <a:t>one-to-many </a:t>
            </a:r>
            <a:r>
              <a:rPr lang="en-US" sz="1200" kern="1200" baseline="0" dirty="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a:solidFill>
                  <a:schemeClr val="tx1"/>
                </a:solidFill>
                <a:latin typeface="+mn-lt"/>
                <a:ea typeface="+mn-ea"/>
                <a:cs typeface="+mn-cs"/>
              </a:rPr>
              <a:t>many-to-many </a:t>
            </a:r>
            <a:r>
              <a:rPr lang="en-US" sz="1200" b="0" kern="1200" baseline="0" dirty="0">
                <a:solidFill>
                  <a:schemeClr val="tx1"/>
                </a:solidFill>
                <a:latin typeface="+mn-lt"/>
                <a:ea typeface="+mn-ea"/>
                <a:cs typeface="+mn-cs"/>
              </a:rPr>
              <a:t>relationship allows multiple server processes to provide concurrent </a:t>
            </a:r>
            <a:r>
              <a:rPr lang="en-US" sz="1200" kern="1200" baseline="0" dirty="0">
                <a:solidFill>
                  <a:schemeClr val="tx1"/>
                </a:solidFill>
                <a:latin typeface="+mn-lt"/>
                <a:ea typeface="+mn-ea"/>
                <a:cs typeface="+mn-cs"/>
              </a:rPr>
              <a:t>service to multiple clients.</a:t>
            </a:r>
          </a:p>
          <a:p>
            <a:endParaRPr lang="en-NZ" b="1" dirty="0"/>
          </a:p>
          <a:p>
            <a:r>
              <a:rPr lang="en-NZ" b="1" dirty="0"/>
              <a:t>1) A one-to-one relationship </a:t>
            </a:r>
          </a:p>
          <a:p>
            <a:pPr lvl="1">
              <a:buFont typeface="Arial" pitchFamily="34" charset="0"/>
              <a:buChar char="•"/>
            </a:pPr>
            <a:r>
              <a:rPr lang="en-NZ" b="1" dirty="0"/>
              <a:t> </a:t>
            </a:r>
            <a:r>
              <a:rPr lang="en-NZ" dirty="0"/>
              <a:t>allows a private communications link to be set up between two processes. </a:t>
            </a:r>
          </a:p>
          <a:p>
            <a:pPr lvl="1">
              <a:buFont typeface="Arial" pitchFamily="34" charset="0"/>
              <a:buChar char="•"/>
            </a:pPr>
            <a:r>
              <a:rPr lang="en-NZ" dirty="0"/>
              <a:t>This insulates their interaction from erroneous interference from other processes.</a:t>
            </a:r>
          </a:p>
          <a:p>
            <a:pPr lvl="0">
              <a:buFont typeface="Arial" pitchFamily="34" charset="0"/>
              <a:buNone/>
            </a:pPr>
            <a:endParaRPr lang="en-NZ" dirty="0"/>
          </a:p>
          <a:p>
            <a:r>
              <a:rPr lang="en-NZ" sz="1200" b="1" kern="1200" baseline="0" dirty="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a:solidFill>
                  <a:schemeClr val="tx1"/>
                </a:solidFill>
                <a:latin typeface="+mn-lt"/>
                <a:ea typeface="+mn-ea"/>
                <a:cs typeface="+mn-cs"/>
              </a:rPr>
              <a:t> In this case, the mailbox is often referred to as a </a:t>
            </a:r>
            <a:r>
              <a:rPr lang="en-NZ" sz="1200" i="1" kern="1200" baseline="0" dirty="0">
                <a:solidFill>
                  <a:schemeClr val="tx1"/>
                </a:solidFill>
                <a:latin typeface="+mn-lt"/>
                <a:ea typeface="+mn-ea"/>
                <a:cs typeface="+mn-cs"/>
              </a:rPr>
              <a:t>port.</a:t>
            </a:r>
          </a:p>
          <a:p>
            <a:endParaRPr lang="en-NZ" sz="1200" b="1" kern="1200" baseline="0" dirty="0">
              <a:solidFill>
                <a:schemeClr val="tx1"/>
              </a:solidFill>
              <a:latin typeface="+mn-lt"/>
              <a:ea typeface="+mn-ea"/>
              <a:cs typeface="+mn-cs"/>
            </a:endParaRPr>
          </a:p>
          <a:p>
            <a:r>
              <a:rPr lang="en-NZ" sz="1200" b="1" kern="1200" baseline="0" dirty="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a:solidFill>
                  <a:schemeClr val="tx1"/>
                </a:solidFill>
                <a:latin typeface="+mn-lt"/>
                <a:ea typeface="+mn-ea"/>
                <a:cs typeface="+mn-cs"/>
              </a:rPr>
              <a:t> </a:t>
            </a:r>
            <a:r>
              <a:rPr lang="en-NZ" sz="1200" kern="1200" baseline="0" dirty="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a:solidFill>
                <a:schemeClr val="tx1"/>
              </a:solidFill>
              <a:latin typeface="+mn-lt"/>
              <a:ea typeface="+mn-ea"/>
              <a:cs typeface="+mn-cs"/>
            </a:endParaRPr>
          </a:p>
          <a:p>
            <a:pPr lvl="0">
              <a:buFont typeface="Arial" pitchFamily="34" charset="0"/>
              <a:buNone/>
            </a:pPr>
            <a:r>
              <a:rPr lang="en-NZ" sz="1200" b="1" kern="1200" baseline="0" dirty="0">
                <a:solidFill>
                  <a:schemeClr val="tx1"/>
                </a:solidFill>
                <a:latin typeface="+mn-lt"/>
                <a:ea typeface="+mn-ea"/>
                <a:cs typeface="+mn-cs"/>
              </a:rPr>
              <a:t>4) A many-to-many relationship </a:t>
            </a:r>
          </a:p>
          <a:p>
            <a:pPr lvl="1">
              <a:buFont typeface="Arial" pitchFamily="34" charset="0"/>
              <a:buChar char="•"/>
            </a:pPr>
            <a:r>
              <a:rPr lang="en-NZ" sz="1200" b="0" kern="1200" baseline="0" dirty="0">
                <a:solidFill>
                  <a:schemeClr val="tx1"/>
                </a:solidFill>
                <a:latin typeface="+mn-lt"/>
                <a:ea typeface="+mn-ea"/>
                <a:cs typeface="+mn-cs"/>
              </a:rPr>
              <a:t>allows multiple server processes </a:t>
            </a:r>
            <a:r>
              <a:rPr lang="en-NZ" sz="1200" kern="1200" baseline="0" dirty="0">
                <a:solidFill>
                  <a:schemeClr val="tx1"/>
                </a:solidFill>
                <a:latin typeface="+mn-lt"/>
                <a:ea typeface="+mn-ea"/>
                <a:cs typeface="+mn-cs"/>
              </a:rPr>
              <a:t>to provide concurrent service to multiple clients.</a:t>
            </a:r>
          </a:p>
          <a:p>
            <a:pPr lvl="0">
              <a:buFont typeface="Arial" pitchFamily="34" charset="0"/>
              <a:buNone/>
            </a:pPr>
            <a:endParaRPr lang="en-US" dirty="0"/>
          </a:p>
          <a:p>
            <a:r>
              <a:rPr lang="en-US" sz="1200" kern="1200" baseline="0" dirty="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a:solidFill>
                  <a:schemeClr val="tx1"/>
                </a:solidFill>
                <a:latin typeface="+mn-lt"/>
                <a:ea typeface="+mn-ea"/>
                <a:cs typeface="+mn-cs"/>
              </a:rPr>
              <a:t>nonblocking</a:t>
            </a:r>
            <a:r>
              <a:rPr lang="en-US" sz="1200" kern="1200" baseline="0" dirty="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preceding solution assumes that if more than one process performs the receive operation concurrently, then:</a:t>
            </a:r>
          </a:p>
          <a:p>
            <a:r>
              <a:rPr lang="en-US" sz="1200" kern="1200" baseline="0" dirty="0">
                <a:solidFill>
                  <a:schemeClr val="tx1"/>
                </a:solidFill>
                <a:latin typeface="+mn-lt"/>
                <a:ea typeface="+mn-ea"/>
                <a:cs typeface="+mn-cs"/>
              </a:rPr>
              <a:t>• If there is a message, it is delivered to only one process and the others are</a:t>
            </a:r>
          </a:p>
          <a:p>
            <a:r>
              <a:rPr lang="en-US" sz="1200" kern="1200" baseline="0" dirty="0">
                <a:solidFill>
                  <a:schemeClr val="tx1"/>
                </a:solidFill>
                <a:latin typeface="+mn-lt"/>
                <a:ea typeface="+mn-ea"/>
                <a:cs typeface="+mn-cs"/>
              </a:rPr>
              <a:t>blocked, or</a:t>
            </a:r>
          </a:p>
          <a:p>
            <a:r>
              <a:rPr lang="en-US" sz="1200" kern="1200" baseline="0" dirty="0">
                <a:solidFill>
                  <a:schemeClr val="tx1"/>
                </a:solidFill>
                <a:latin typeface="+mn-lt"/>
                <a:ea typeface="+mn-ea"/>
                <a:cs typeface="+mn-cs"/>
              </a:rPr>
              <a:t>• If the message queue is empty, all processes are blocked; when a message is</a:t>
            </a:r>
          </a:p>
          <a:p>
            <a:r>
              <a:rPr lang="en-US" sz="1200" kern="1200" baseline="0" dirty="0">
                <a:solidFill>
                  <a:schemeClr val="tx1"/>
                </a:solidFill>
                <a:latin typeface="+mn-lt"/>
                <a:ea typeface="+mn-ea"/>
                <a:cs typeface="+mn-cs"/>
              </a:rPr>
              <a:t>available, only one blocked process is activated and given the message.</a:t>
            </a:r>
          </a:p>
          <a:p>
            <a:r>
              <a:rPr lang="en-US" sz="1200" kern="1200" baseline="0" dirty="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 As long as there is at least one message in that mailbox, the consumer can consume. Hence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serves as the buffer; the data in the buffer are organized as a queue of messages. The “size” of the buffer is</a:t>
            </a:r>
          </a:p>
          <a:p>
            <a:r>
              <a:rPr lang="en-US" sz="1200" kern="1200" baseline="0" dirty="0">
                <a:solidFill>
                  <a:schemeClr val="tx1"/>
                </a:solidFill>
                <a:latin typeface="+mn-lt"/>
                <a:ea typeface="+mn-ea"/>
                <a:cs typeface="+mn-cs"/>
              </a:rPr>
              <a:t>determined by the global variable capacity . Initially, the mailbox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is filled with a number of null messages equal to the capacity of the buffer. The number of messages in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a:solidFill>
                  <a:schemeClr val="tx1"/>
                </a:solidFill>
                <a:latin typeface="+mn-lt"/>
                <a:ea typeface="+mn-ea"/>
                <a:cs typeface="+mn-cs"/>
              </a:rPr>
              <a:t>mayproduce</a:t>
            </a:r>
            <a:r>
              <a:rPr lang="en-US" sz="1200" kern="1200" baseline="0" dirty="0">
                <a:solidFill>
                  <a:schemeClr val="tx1"/>
                </a:solidFill>
                <a:latin typeface="+mn-lt"/>
                <a:ea typeface="+mn-ea"/>
                <a:cs typeface="+mn-cs"/>
              </a:rPr>
              <a:t> mailbox at one site and all the consumer processes and the </a:t>
            </a:r>
            <a:r>
              <a:rPr lang="en-US" sz="1200" kern="1200" baseline="0" dirty="0" err="1">
                <a:solidFill>
                  <a:schemeClr val="tx1"/>
                </a:solidFill>
                <a:latin typeface="+mn-lt"/>
                <a:ea typeface="+mn-ea"/>
                <a:cs typeface="+mn-cs"/>
              </a:rPr>
              <a:t>mayconsume</a:t>
            </a:r>
            <a:r>
              <a:rPr lang="en-US" sz="1200" kern="1200" baseline="0" dirty="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Any number of readers may simultaneously read the file.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Only one writer at a time may write to the file.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If a writer is writing to the file, no reader may read it.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used to keep track of the number of readers, and the semaphore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is used to assure that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a:solidFill>
                  <a:schemeClr val="tx1"/>
                </a:solidFill>
                <a:latin typeface="+mn-lt"/>
                <a:ea typeface="+mn-ea"/>
                <a:cs typeface="+mn-cs"/>
              </a:rPr>
              <a:t>wsem</a:t>
            </a:r>
            <a:r>
              <a:rPr lang="en-US" sz="1200" kern="1200" baseline="0" dirty="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used to keep track of the number of readers, and the semaphore </a:t>
            </a:r>
            <a:r>
              <a:rPr lang="en-US" sz="1200" kern="1200" baseline="0" dirty="0" err="1">
                <a:solidFill>
                  <a:schemeClr val="tx1"/>
                </a:solidFill>
                <a:latin typeface="+mn-lt"/>
                <a:ea typeface="+mn-ea"/>
                <a:cs typeface="+mn-cs"/>
              </a:rPr>
              <a:t>x</a:t>
            </a:r>
            <a:r>
              <a:rPr lang="en-US" sz="1200" kern="1200" baseline="0" dirty="0">
                <a:solidFill>
                  <a:schemeClr val="tx1"/>
                </a:solidFill>
                <a:latin typeface="+mn-lt"/>
                <a:ea typeface="+mn-ea"/>
                <a:cs typeface="+mn-cs"/>
              </a:rPr>
              <a:t> is used to assure that </a:t>
            </a:r>
            <a:r>
              <a:rPr lang="en-US" sz="1200" kern="1200" baseline="0" dirty="0" err="1">
                <a:solidFill>
                  <a:schemeClr val="tx1"/>
                </a:solidFill>
                <a:latin typeface="+mn-lt"/>
                <a:ea typeface="+mn-ea"/>
                <a:cs typeface="+mn-cs"/>
              </a:rPr>
              <a:t>readcount</a:t>
            </a:r>
            <a:r>
              <a:rPr lang="en-US" sz="1200" kern="1200" baseline="0" dirty="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extLst>
      <p:ext uri="{BB962C8B-B14F-4D97-AF65-F5344CB8AC3E}">
        <p14:creationId xmlns:p14="http://schemas.microsoft.com/office/powerpoint/2010/main" val="32029219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a:p>
            <a:r>
              <a:rPr lang="en-US" sz="1200" kern="1200" baseline="0" dirty="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a:solidFill>
                  <a:schemeClr val="tx1"/>
                </a:solidFill>
                <a:latin typeface="+mn-lt"/>
                <a:ea typeface="+mn-ea"/>
                <a:cs typeface="+mn-cs"/>
              </a:rPr>
              <a:t>• A semaphore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that inhibits all readers while there is at least one writer desiring access to the data area</a:t>
            </a:r>
          </a:p>
          <a:p>
            <a:r>
              <a:rPr lang="en-US" sz="1200" kern="1200" baseline="0" dirty="0">
                <a:solidFill>
                  <a:schemeClr val="tx1"/>
                </a:solidFill>
                <a:latin typeface="+mn-lt"/>
                <a:ea typeface="+mn-ea"/>
                <a:cs typeface="+mn-cs"/>
              </a:rPr>
              <a:t>• A variable </a:t>
            </a:r>
            <a:r>
              <a:rPr lang="en-US" sz="1200" kern="1200" baseline="0" dirty="0" err="1">
                <a:solidFill>
                  <a:schemeClr val="tx1"/>
                </a:solidFill>
                <a:latin typeface="+mn-lt"/>
                <a:ea typeface="+mn-ea"/>
                <a:cs typeface="+mn-cs"/>
              </a:rPr>
              <a:t>writecount</a:t>
            </a:r>
            <a:r>
              <a:rPr lang="en-US" sz="1200" kern="1200" baseline="0" dirty="0">
                <a:solidFill>
                  <a:schemeClr val="tx1"/>
                </a:solidFill>
                <a:latin typeface="+mn-lt"/>
                <a:ea typeface="+mn-ea"/>
                <a:cs typeface="+mn-cs"/>
              </a:rPr>
              <a:t> that controls the setting of </a:t>
            </a:r>
            <a:r>
              <a:rPr lang="en-US" sz="1200" kern="1200" baseline="0" dirty="0" err="1">
                <a:solidFill>
                  <a:schemeClr val="tx1"/>
                </a:solidFill>
                <a:latin typeface="+mn-lt"/>
                <a:ea typeface="+mn-ea"/>
                <a:cs typeface="+mn-cs"/>
              </a:rPr>
              <a:t>rsem</a:t>
            </a:r>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semaphore </a:t>
            </a:r>
            <a:r>
              <a:rPr lang="en-US" sz="1200" kern="1200" baseline="0" dirty="0" err="1">
                <a:solidFill>
                  <a:schemeClr val="tx1"/>
                </a:solidFill>
                <a:latin typeface="+mn-lt"/>
                <a:ea typeface="+mn-ea"/>
                <a:cs typeface="+mn-cs"/>
              </a:rPr>
              <a:t>y</a:t>
            </a:r>
            <a:r>
              <a:rPr lang="en-US" sz="1200" kern="1200" baseline="0" dirty="0">
                <a:solidFill>
                  <a:schemeClr val="tx1"/>
                </a:solidFill>
                <a:latin typeface="+mn-lt"/>
                <a:ea typeface="+mn-ea"/>
                <a:cs typeface="+mn-cs"/>
              </a:rPr>
              <a:t> that controls the updating of </a:t>
            </a:r>
            <a:r>
              <a:rPr lang="en-US" sz="1200" kern="1200" baseline="0" dirty="0" err="1">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For readers, one additional semaphore is needed. A long queue must not be allowed to build up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otherwise writers will not be able to jump the queue. Therefore, only one reader is allowed to queue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with any additional readers queuing on semaphore </a:t>
            </a:r>
            <a:r>
              <a:rPr lang="en-US" sz="1200" kern="1200" baseline="0" dirty="0" err="1">
                <a:solidFill>
                  <a:schemeClr val="tx1"/>
                </a:solidFill>
                <a:latin typeface="+mn-lt"/>
                <a:ea typeface="+mn-ea"/>
                <a:cs typeface="+mn-cs"/>
              </a:rPr>
              <a:t>z</a:t>
            </a:r>
            <a:r>
              <a:rPr lang="en-US" sz="1200" kern="1200" baseline="0" dirty="0">
                <a:solidFill>
                  <a:schemeClr val="tx1"/>
                </a:solidFill>
                <a:latin typeface="+mn-lt"/>
                <a:ea typeface="+mn-ea"/>
                <a:cs typeface="+mn-cs"/>
              </a:rPr>
              <a:t> , immediately before waiting on </a:t>
            </a:r>
            <a:r>
              <a:rPr lang="en-US" sz="1200" kern="1200" baseline="0" dirty="0" err="1">
                <a:solidFill>
                  <a:schemeClr val="tx1"/>
                </a:solidFill>
                <a:latin typeface="+mn-lt"/>
                <a:ea typeface="+mn-ea"/>
                <a:cs typeface="+mn-cs"/>
              </a:rPr>
              <a:t>rsem</a:t>
            </a:r>
            <a:r>
              <a:rPr lang="en-US" sz="1200" kern="1200" baseline="0" dirty="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a:solidFill>
                  <a:schemeClr val="tx1"/>
                </a:solidFill>
                <a:latin typeface="+mn-lt"/>
                <a:ea typeface="+mn-ea"/>
                <a:cs typeface="+mn-cs"/>
              </a:rPr>
              <a:t>count is used, which is initialized to some number greater </a:t>
            </a:r>
            <a:r>
              <a:rPr lang="en-US" sz="1200" kern="1200" baseline="0" dirty="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a:solidFill>
                  <a:schemeClr val="tx1"/>
                </a:solidFill>
                <a:latin typeface="+mn-lt"/>
                <a:ea typeface="+mn-ea"/>
                <a:cs typeface="+mn-cs"/>
              </a:rPr>
              <a:t>• If </a:t>
            </a:r>
            <a:r>
              <a:rPr lang="en-US" sz="1200" i="1" kern="1200" baseline="0" dirty="0">
                <a:solidFill>
                  <a:schemeClr val="tx1"/>
                </a:solidFill>
                <a:latin typeface="+mn-lt"/>
                <a:ea typeface="+mn-ea"/>
                <a:cs typeface="+mn-cs"/>
              </a:rPr>
              <a:t>count &gt; 0, then no writer is waiting and there may or may not be readers </a:t>
            </a:r>
            <a:r>
              <a:rPr lang="en-US" sz="1200" kern="1200" baseline="0" dirty="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a:solidFill>
                  <a:schemeClr val="tx1"/>
                </a:solidFill>
                <a:latin typeface="+mn-lt"/>
                <a:ea typeface="+mn-ea"/>
                <a:cs typeface="+mn-cs"/>
              </a:rPr>
              <a:t>• If </a:t>
            </a:r>
            <a:r>
              <a:rPr lang="en-US" sz="1200" i="1" kern="1200" baseline="0" dirty="0">
                <a:solidFill>
                  <a:schemeClr val="tx1"/>
                </a:solidFill>
                <a:latin typeface="+mn-lt"/>
                <a:ea typeface="+mn-ea"/>
                <a:cs typeface="+mn-cs"/>
              </a:rPr>
              <a:t>count = 0, then the only request outstanding is a write request. Allow the </a:t>
            </a:r>
            <a:r>
              <a:rPr lang="en-US" sz="1200" kern="1200" baseline="0" dirty="0">
                <a:solidFill>
                  <a:schemeClr val="tx1"/>
                </a:solidFill>
                <a:latin typeface="+mn-lt"/>
                <a:ea typeface="+mn-ea"/>
                <a:cs typeface="+mn-cs"/>
              </a:rPr>
              <a:t>writer to proceed and wait for a “finished” message.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If </a:t>
            </a:r>
            <a:r>
              <a:rPr lang="en-US" sz="1200" i="1" kern="1200" baseline="0" dirty="0">
                <a:solidFill>
                  <a:schemeClr val="tx1"/>
                </a:solidFill>
                <a:latin typeface="+mn-lt"/>
                <a:ea typeface="+mn-ea"/>
                <a:cs typeface="+mn-cs"/>
              </a:rPr>
              <a:t>count &lt; 0, then a writer has made a request and is being made to wait </a:t>
            </a:r>
            <a:r>
              <a:rPr lang="en-US" sz="1200" kern="1200" baseline="0" dirty="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 of </a:t>
            </a:r>
            <a:r>
              <a:rPr lang="en-US"/>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92</a:t>
            </a:fld>
            <a:endParaRPr lang="en-US" dirty="0">
              <a:solidFill>
                <a:prstClr val="black"/>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What design and management issues are raised by the existence of concurrency?</a:t>
            </a:r>
          </a:p>
          <a:p>
            <a:r>
              <a:rPr lang="en-US" sz="1200" kern="1200" baseline="0" dirty="0">
                <a:solidFill>
                  <a:schemeClr val="tx1"/>
                </a:solidFill>
                <a:latin typeface="+mn-lt"/>
                <a:ea typeface="+mn-ea"/>
                <a:cs typeface="+mn-cs"/>
              </a:rPr>
              <a:t>We can list the following concerns: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OS must be able to keep track of the various processes. </a:t>
            </a:r>
            <a:r>
              <a:rPr lang="en-US" sz="1200" b="0" kern="1200" baseline="0" dirty="0">
                <a:solidFill>
                  <a:schemeClr val="tx1"/>
                </a:solidFill>
                <a:latin typeface="+mn-lt"/>
                <a:ea typeface="+mn-ea"/>
                <a:cs typeface="+mn-cs"/>
              </a:rPr>
              <a:t>This is done with </a:t>
            </a:r>
            <a:r>
              <a:rPr lang="en-US" sz="1200" kern="1200" baseline="0" dirty="0">
                <a:solidFill>
                  <a:schemeClr val="tx1"/>
                </a:solidFill>
                <a:latin typeface="+mn-lt"/>
                <a:ea typeface="+mn-ea"/>
                <a:cs typeface="+mn-cs"/>
              </a:rPr>
              <a:t>the use of process control blocks and was described in Chapter 4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The OS must allocate and de-allocate various resources for each active process.</a:t>
            </a:r>
          </a:p>
          <a:p>
            <a:r>
              <a:rPr lang="en-US" sz="1200" kern="1200" baseline="0" dirty="0">
                <a:solidFill>
                  <a:schemeClr val="tx1"/>
                </a:solidFill>
                <a:latin typeface="+mn-lt"/>
                <a:ea typeface="+mn-ea"/>
                <a:cs typeface="+mn-cs"/>
              </a:rPr>
              <a:t>At times, multiple processes want access to the same resource. These resources include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 time: </a:t>
            </a:r>
            <a:r>
              <a:rPr lang="en-US" sz="1200" b="0" kern="1200" baseline="0" dirty="0">
                <a:solidFill>
                  <a:schemeClr val="tx1"/>
                </a:solidFill>
                <a:latin typeface="+mn-lt"/>
                <a:ea typeface="+mn-ea"/>
                <a:cs typeface="+mn-cs"/>
              </a:rPr>
              <a:t>This is the scheduling function, discussed in Part Four.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Memory</a:t>
            </a:r>
            <a:r>
              <a:rPr lang="en-US" sz="1200" b="0" kern="1200" baseline="0" dirty="0">
                <a:solidFill>
                  <a:schemeClr val="tx1"/>
                </a:solidFill>
                <a:latin typeface="+mn-lt"/>
                <a:ea typeface="+mn-ea"/>
                <a:cs typeface="+mn-cs"/>
              </a:rPr>
              <a:t>: Most operating systems use a virtual memory scheme. The topic </a:t>
            </a:r>
            <a:r>
              <a:rPr lang="en-US" sz="1200" kern="1200" baseline="0" dirty="0">
                <a:solidFill>
                  <a:schemeClr val="tx1"/>
                </a:solidFill>
                <a:latin typeface="+mn-lt"/>
                <a:ea typeface="+mn-ea"/>
                <a:cs typeface="+mn-cs"/>
              </a:rPr>
              <a:t>is addressed in Part Three.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Files: </a:t>
            </a:r>
            <a:r>
              <a:rPr lang="en-US" sz="1200" b="0" kern="1200" baseline="0" dirty="0">
                <a:solidFill>
                  <a:schemeClr val="tx1"/>
                </a:solidFill>
                <a:latin typeface="+mn-lt"/>
                <a:ea typeface="+mn-ea"/>
                <a:cs typeface="+mn-cs"/>
              </a:rPr>
              <a:t>Discussed in Chapter 12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I/O devices: </a:t>
            </a:r>
            <a:r>
              <a:rPr lang="en-US" sz="1200" b="0" kern="1200" baseline="0" dirty="0">
                <a:solidFill>
                  <a:schemeClr val="tx1"/>
                </a:solidFill>
                <a:latin typeface="+mn-lt"/>
                <a:ea typeface="+mn-ea"/>
                <a:cs typeface="+mn-cs"/>
              </a:rPr>
              <a:t>Discussed in Chapter 11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The OS must protect the data and physical resources of each process against</a:t>
            </a:r>
          </a:p>
          <a:p>
            <a:r>
              <a:rPr lang="en-US" sz="1200" kern="1200" baseline="0" dirty="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The functioning of a process, and the output it produces, must be independent </a:t>
            </a:r>
          </a:p>
          <a:p>
            <a:r>
              <a:rPr lang="en-US" sz="1200" kern="1200" baseline="0" dirty="0">
                <a:solidFill>
                  <a:schemeClr val="tx1"/>
                </a:solidFill>
                <a:latin typeface="+mn-lt"/>
                <a:ea typeface="+mn-ea"/>
                <a:cs typeface="+mn-cs"/>
              </a:rPr>
              <a:t>of the speed at which its execution is carried out relative to the speed of other</a:t>
            </a:r>
          </a:p>
          <a:p>
            <a:r>
              <a:rPr lang="en-US" sz="1200" kern="1200" baseline="0" dirty="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3/5/2024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3/5/2024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3/5/2024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3/5/2024</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extLst>
      <p:ext uri="{BB962C8B-B14F-4D97-AF65-F5344CB8AC3E}">
        <p14:creationId xmlns:p14="http://schemas.microsoft.com/office/powerpoint/2010/main" val="3247695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FF1679-83E0-4571-98D7-4BB535B5F505}" type="slidenum">
              <a:rPr lang="en-US" smtClean="0"/>
              <a:pPr/>
              <a:t>‹#›</a:t>
            </a:fld>
            <a:endParaRPr lang="en-US"/>
          </a:p>
        </p:txBody>
      </p:sp>
      <p:pic>
        <p:nvPicPr>
          <p:cNvPr id="10" name="Picture 9" descr="top.gif"/>
          <p:cNvPicPr>
            <a:picLocks noChangeAspect="1"/>
          </p:cNvPicPr>
          <p:nvPr/>
        </p:nvPicPr>
        <p:blipFill>
          <a:blip r:embed="rId2" cstate="print"/>
          <a:srcRect/>
          <a:stretch>
            <a:fillRect/>
          </a:stretch>
        </p:blipFill>
        <p:spPr bwMode="auto">
          <a:xfrm rot="18850181">
            <a:off x="-155575" y="330200"/>
            <a:ext cx="2000250" cy="1047750"/>
          </a:xfrm>
          <a:prstGeom prst="rect">
            <a:avLst/>
          </a:prstGeom>
          <a:noFill/>
          <a:ln w="9525">
            <a:noFill/>
            <a:miter lim="800000"/>
            <a:headEnd/>
            <a:tailEnd/>
          </a:ln>
        </p:spPr>
      </p:pic>
      <p:pic>
        <p:nvPicPr>
          <p:cNvPr id="8" name="Picture 7" descr="green.gif">
            <a:extLst>
              <a:ext uri="{FF2B5EF4-FFF2-40B4-BE49-F238E27FC236}">
                <a16:creationId xmlns:a16="http://schemas.microsoft.com/office/drawing/2014/main" id="{F9298CCD-9ED7-43FA-9665-144170FF1529}"/>
              </a:ext>
            </a:extLst>
          </p:cNvPr>
          <p:cNvPicPr>
            <a:picLocks noChangeAspect="1"/>
          </p:cNvPicPr>
          <p:nvPr userDrawn="1"/>
        </p:nvPicPr>
        <p:blipFill>
          <a:blip r:embed="rId3"/>
          <a:srcRect/>
          <a:stretch>
            <a:fillRect/>
          </a:stretch>
        </p:blipFill>
        <p:spPr bwMode="auto">
          <a:xfrm>
            <a:off x="8429625" y="5562600"/>
            <a:ext cx="714375" cy="838200"/>
          </a:xfrm>
          <a:prstGeom prst="rect">
            <a:avLst/>
          </a:prstGeom>
          <a:noFill/>
          <a:ln w="9525">
            <a:noFill/>
            <a:miter lim="800000"/>
            <a:headEnd/>
            <a:tailEnd/>
          </a:ln>
        </p:spPr>
      </p:pic>
      <p:pic>
        <p:nvPicPr>
          <p:cNvPr id="9" name="Picture 8" descr="hand.gif">
            <a:extLst>
              <a:ext uri="{FF2B5EF4-FFF2-40B4-BE49-F238E27FC236}">
                <a16:creationId xmlns:a16="http://schemas.microsoft.com/office/drawing/2014/main" id="{161776C6-06A7-4F38-A007-A7CF52A1A7DD}"/>
              </a:ext>
            </a:extLst>
          </p:cNvPr>
          <p:cNvPicPr>
            <a:picLocks noChangeAspect="1"/>
          </p:cNvPicPr>
          <p:nvPr userDrawn="1"/>
        </p:nvPicPr>
        <p:blipFill>
          <a:blip r:embed="rId4"/>
          <a:srcRect/>
          <a:stretch>
            <a:fillRect/>
          </a:stretch>
        </p:blipFill>
        <p:spPr bwMode="auto">
          <a:xfrm>
            <a:off x="0" y="6115050"/>
            <a:ext cx="1190625" cy="742950"/>
          </a:xfrm>
          <a:prstGeom prst="rect">
            <a:avLst/>
          </a:prstGeom>
          <a:noFill/>
          <a:ln w="9525">
            <a:noFill/>
            <a:miter lim="800000"/>
            <a:headEnd/>
            <a:tailEnd/>
          </a:ln>
        </p:spPr>
      </p:pic>
      <p:sp>
        <p:nvSpPr>
          <p:cNvPr id="11" name="Freeform 8">
            <a:extLst>
              <a:ext uri="{FF2B5EF4-FFF2-40B4-BE49-F238E27FC236}">
                <a16:creationId xmlns:a16="http://schemas.microsoft.com/office/drawing/2014/main" id="{03D920BC-80F3-46BB-8505-7DB649612E1F}"/>
              </a:ext>
            </a:extLst>
          </p:cNvPr>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2" name="Picture 11" descr="top.gif">
            <a:extLst>
              <a:ext uri="{FF2B5EF4-FFF2-40B4-BE49-F238E27FC236}">
                <a16:creationId xmlns:a16="http://schemas.microsoft.com/office/drawing/2014/main" id="{FC5C27D2-EC84-4BC9-BFA2-526D116320C9}"/>
              </a:ext>
            </a:extLst>
          </p:cNvPr>
          <p:cNvPicPr>
            <a:picLocks noChangeAspect="1"/>
          </p:cNvPicPr>
          <p:nvPr userDrawn="1"/>
        </p:nvPicPr>
        <p:blipFill>
          <a:blip r:embed="rId2"/>
          <a:srcRect/>
          <a:stretch>
            <a:fillRect/>
          </a:stretch>
        </p:blipFill>
        <p:spPr bwMode="auto">
          <a:xfrm rot="18850181">
            <a:off x="-155575" y="330200"/>
            <a:ext cx="2000250" cy="1047750"/>
          </a:xfrm>
          <a:prstGeom prst="rect">
            <a:avLst/>
          </a:prstGeom>
          <a:noFill/>
          <a:ln w="9525">
            <a:noFill/>
            <a:miter lim="800000"/>
            <a:headEnd/>
            <a:tailEnd/>
          </a:ln>
        </p:spPr>
      </p:pic>
    </p:spTree>
    <p:extLst>
      <p:ext uri="{BB962C8B-B14F-4D97-AF65-F5344CB8AC3E}">
        <p14:creationId xmlns:p14="http://schemas.microsoft.com/office/powerpoint/2010/main" val="3721861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3/5/2024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99630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extLst>
      <p:ext uri="{BB962C8B-B14F-4D97-AF65-F5344CB8AC3E}">
        <p14:creationId xmlns:p14="http://schemas.microsoft.com/office/powerpoint/2010/main" val="1858641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3/5/2024</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41162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1261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69792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372422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3/5/2024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3/5/2024</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a:xfrm>
            <a:off x="0" y="6525115"/>
            <a:ext cx="457200" cy="332885"/>
          </a:xfrm>
        </p:spPr>
        <p:txBody>
          <a:body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2780827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3/5/2024</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3275775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25131152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3/5/2024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a:t>Click icon to add picture</a:t>
            </a:r>
            <a:endParaRPr dirty="0"/>
          </a:p>
        </p:txBody>
      </p:sp>
    </p:spTree>
    <p:extLst>
      <p:ext uri="{BB962C8B-B14F-4D97-AF65-F5344CB8AC3E}">
        <p14:creationId xmlns:p14="http://schemas.microsoft.com/office/powerpoint/2010/main" val="2653219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3/5/2024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extLst>
      <p:ext uri="{BB962C8B-B14F-4D97-AF65-F5344CB8AC3E}">
        <p14:creationId xmlns:p14="http://schemas.microsoft.com/office/powerpoint/2010/main" val="27481591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3/5/2024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Tree>
    <p:extLst>
      <p:ext uri="{BB962C8B-B14F-4D97-AF65-F5344CB8AC3E}">
        <p14:creationId xmlns:p14="http://schemas.microsoft.com/office/powerpoint/2010/main" val="180204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3/5/2024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3/5/2024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3/5/2024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3/5/2024</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3/5/2024</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3/5/2024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3/5/2024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3/5/2024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3/5/2024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0" y="6492876"/>
            <a:ext cx="457200" cy="365124"/>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60827849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package" Target="../embeddings/Microsoft_Word_Document.docx"/><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 TargetMode="External"/><Relationship Id="rId2" Type="http://schemas.openxmlformats.org/officeDocument/2006/relationships/notesSlide" Target="../notesSlides/notesSlide46.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 TargetMode="External"/><Relationship Id="rId2" Type="http://schemas.openxmlformats.org/officeDocument/2006/relationships/notesSlide" Target="../notesSlides/notesSlide47.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3" TargetMode="External"/><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2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0.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7"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 Id="rId5" Type="http://schemas.openxmlformats.org/officeDocument/2006/relationships/image" Target="../media/image27.emf"/><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2.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1.xml"/><Relationship Id="rId4" Type="http://schemas.openxmlformats.org/officeDocument/2006/relationships/image" Target="../media/image39.emf"/></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4.xml"/><Relationship Id="rId1" Type="http://schemas.openxmlformats.org/officeDocument/2006/relationships/slideLayout" Target="../slideLayouts/slideLayout2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6.xml"/><Relationship Id="rId1" Type="http://schemas.openxmlformats.org/officeDocument/2006/relationships/slideLayout" Target="../slideLayouts/slideLayout2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7.xml"/><Relationship Id="rId1" Type="http://schemas.openxmlformats.org/officeDocument/2006/relationships/slideLayout" Target="../slideLayouts/slideLayout2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2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5" TargetMode="External"/><Relationship Id="rId2" Type="http://schemas.openxmlformats.org/officeDocument/2006/relationships/notesSlide" Target="../notesSlides/notesSlide81.xml"/><Relationship Id="rId1" Type="http://schemas.openxmlformats.org/officeDocument/2006/relationships/slideLayout" Target="../slideLayouts/slideLayout21.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6" TargetMode="External"/><Relationship Id="rId2" Type="http://schemas.openxmlformats.org/officeDocument/2006/relationships/notesSlide" Target="../notesSlides/notesSlide82.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7" TargetMode="External"/><Relationship Id="rId2" Type="http://schemas.openxmlformats.org/officeDocument/2006/relationships/notesSlide" Target="../notesSlides/notesSlide84.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7" TargetMode="External"/><Relationship Id="rId2" Type="http://schemas.openxmlformats.org/officeDocument/2006/relationships/notesSlide" Target="../notesSlides/notesSlide85.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oleObject" Target="mclaughlinkl:Desktop:Stallings%20Books:OS8e:OS8e-Figures:05-Concurrency-1:VerticalFigures.doc!OLE_LINK18" TargetMode="External"/><Relationship Id="rId2" Type="http://schemas.openxmlformats.org/officeDocument/2006/relationships/notesSlide" Target="../notesSlides/notesSlide86.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87.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a:t>Chapter 5</a:t>
            </a:r>
            <a:br>
              <a:rPr lang="en-US" dirty="0"/>
            </a:br>
            <a:r>
              <a:rPr lang="en-US" dirty="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a:solidFill>
                  <a:schemeClr val="bg2">
                    <a:lumMod val="25000"/>
                  </a:schemeClr>
                </a:solidFill>
              </a:rPr>
              <a:t>Operating Systems:</a:t>
            </a:r>
            <a:br>
              <a:rPr lang="en-US" sz="3200" i="1" dirty="0">
                <a:solidFill>
                  <a:schemeClr val="bg2">
                    <a:lumMod val="25000"/>
                  </a:schemeClr>
                </a:solidFill>
              </a:rPr>
            </a:br>
            <a:r>
              <a:rPr lang="en-US" sz="3200" i="1" dirty="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a:solidFill>
                  <a:schemeClr val="tx1">
                    <a:lumMod val="50000"/>
                    <a:lumOff val="50000"/>
                  </a:schemeClr>
                </a:solidFill>
                <a:latin typeface="+mn-lt"/>
              </a:rPr>
              <a:t>Eighth Edition</a:t>
            </a:r>
          </a:p>
          <a:p>
            <a:pPr algn="r">
              <a:spcBef>
                <a:spcPts val="300"/>
              </a:spcBef>
              <a:buClr>
                <a:schemeClr val="accent1"/>
              </a:buClr>
              <a:buSzPct val="75000"/>
            </a:pPr>
            <a:r>
              <a:rPr lang="en-US" dirty="0">
                <a:solidFill>
                  <a:schemeClr val="tx1">
                    <a:lumMod val="50000"/>
                    <a:lumOff val="50000"/>
                  </a:schemeClr>
                </a:solidFill>
                <a:latin typeface="+mn-lt"/>
              </a:rPr>
              <a:t>By William Stallings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6FC6-136B-B58D-F5B4-0EB366C81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066A1-114F-984D-6C0F-4DE7F38CF371}"/>
              </a:ext>
            </a:extLst>
          </p:cNvPr>
          <p:cNvSpPr>
            <a:spLocks noGrp="1"/>
          </p:cNvSpPr>
          <p:nvPr>
            <p:ph type="title"/>
          </p:nvPr>
        </p:nvSpPr>
        <p:spPr>
          <a:xfrm>
            <a:off x="658813" y="456253"/>
            <a:ext cx="7824788" cy="1067747"/>
          </a:xfrm>
        </p:spPr>
        <p:txBody>
          <a:bodyPr/>
          <a:lstStyle/>
          <a:p>
            <a:pPr algn="ctr"/>
            <a:r>
              <a:rPr lang="en-US" sz="4600" b="1" dirty="0">
                <a:solidFill>
                  <a:schemeClr val="accent6">
                    <a:lumMod val="75000"/>
                  </a:schemeClr>
                </a:solidFill>
              </a:rPr>
              <a:t>Operating System Concerns</a:t>
            </a:r>
          </a:p>
        </p:txBody>
      </p:sp>
      <p:sp>
        <p:nvSpPr>
          <p:cNvPr id="3" name="Content Placeholder 2">
            <a:extLst>
              <a:ext uri="{FF2B5EF4-FFF2-40B4-BE49-F238E27FC236}">
                <a16:creationId xmlns:a16="http://schemas.microsoft.com/office/drawing/2014/main" id="{1CBEA24A-1660-B78B-730F-D5EACBACDCF9}"/>
              </a:ext>
            </a:extLst>
          </p:cNvPr>
          <p:cNvSpPr>
            <a:spLocks noGrp="1"/>
          </p:cNvSpPr>
          <p:nvPr>
            <p:ph sz="half" idx="1"/>
          </p:nvPr>
        </p:nvSpPr>
        <p:spPr>
          <a:xfrm>
            <a:off x="533400" y="2133600"/>
            <a:ext cx="7924800" cy="4343400"/>
          </a:xfrm>
        </p:spPr>
        <p:txBody>
          <a:bodyPr>
            <a:normAutofit/>
          </a:bodyPr>
          <a:lstStyle/>
          <a:p>
            <a:r>
              <a:rPr lang="en-NZ" sz="2400" dirty="0"/>
              <a:t>Design and management issues raised by the existence of concurrency:</a:t>
            </a:r>
          </a:p>
          <a:p>
            <a:pPr lvl="1"/>
            <a:r>
              <a:rPr lang="en-NZ" sz="2400" dirty="0"/>
              <a:t>T</a:t>
            </a:r>
            <a:r>
              <a:rPr lang="en-US" sz="2400" dirty="0"/>
              <a:t>he OS must: </a:t>
            </a:r>
          </a:p>
        </p:txBody>
      </p:sp>
      <p:graphicFrame>
        <p:nvGraphicFramePr>
          <p:cNvPr id="5" name="Diagram 4">
            <a:extLst>
              <a:ext uri="{FF2B5EF4-FFF2-40B4-BE49-F238E27FC236}">
                <a16:creationId xmlns:a16="http://schemas.microsoft.com/office/drawing/2014/main" id="{05CFE156-77C9-CE0E-D56B-B066392CE686}"/>
              </a:ext>
            </a:extLst>
          </p:cNvPr>
          <p:cNvGraphicFramePr/>
          <p:nvPr/>
        </p:nvGraphicFramePr>
        <p:xfrm>
          <a:off x="1828800" y="33528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86FEEE5-4EAC-5337-CEEE-4745BA7D0F26}"/>
              </a:ext>
            </a:extLst>
          </p:cNvPr>
          <p:cNvSpPr txBox="1"/>
          <p:nvPr/>
        </p:nvSpPr>
        <p:spPr>
          <a:xfrm>
            <a:off x="8154023" y="3657600"/>
            <a:ext cx="659155" cy="369332"/>
          </a:xfrm>
          <a:prstGeom prst="rect">
            <a:avLst/>
          </a:prstGeom>
          <a:noFill/>
        </p:spPr>
        <p:txBody>
          <a:bodyPr wrap="none" rtlCol="0">
            <a:spAutoFit/>
          </a:bodyPr>
          <a:lstStyle/>
          <a:p>
            <a:r>
              <a:rPr lang="en-US" dirty="0">
                <a:solidFill>
                  <a:srgbClr val="FF0000"/>
                </a:solidFill>
              </a:rPr>
              <a:t>PCB</a:t>
            </a:r>
          </a:p>
        </p:txBody>
      </p:sp>
    </p:spTree>
    <p:extLst>
      <p:ext uri="{BB962C8B-B14F-4D97-AF65-F5344CB8AC3E}">
        <p14:creationId xmlns:p14="http://schemas.microsoft.com/office/powerpoint/2010/main" val="425574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557B5-7AC1-5D28-78FE-50561983D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215F4-6AE6-59DA-8117-7383BE305838}"/>
              </a:ext>
            </a:extLst>
          </p:cNvPr>
          <p:cNvSpPr>
            <a:spLocks noGrp="1"/>
          </p:cNvSpPr>
          <p:nvPr>
            <p:ph type="title"/>
          </p:nvPr>
        </p:nvSpPr>
        <p:spPr>
          <a:xfrm>
            <a:off x="658813" y="456253"/>
            <a:ext cx="7824788" cy="1067747"/>
          </a:xfrm>
        </p:spPr>
        <p:txBody>
          <a:bodyPr/>
          <a:lstStyle/>
          <a:p>
            <a:pPr algn="ctr"/>
            <a:r>
              <a:rPr lang="en-US" sz="4600" b="1" dirty="0">
                <a:solidFill>
                  <a:schemeClr val="accent6">
                    <a:lumMod val="75000"/>
                  </a:schemeClr>
                </a:solidFill>
              </a:rPr>
              <a:t>Operating System Concerns</a:t>
            </a:r>
          </a:p>
        </p:txBody>
      </p:sp>
      <p:sp>
        <p:nvSpPr>
          <p:cNvPr id="3" name="Content Placeholder 2">
            <a:extLst>
              <a:ext uri="{FF2B5EF4-FFF2-40B4-BE49-F238E27FC236}">
                <a16:creationId xmlns:a16="http://schemas.microsoft.com/office/drawing/2014/main" id="{9BBF05FD-4DBE-F36B-C5E2-EBF0386CF7C2}"/>
              </a:ext>
            </a:extLst>
          </p:cNvPr>
          <p:cNvSpPr>
            <a:spLocks noGrp="1"/>
          </p:cNvSpPr>
          <p:nvPr>
            <p:ph sz="half" idx="1"/>
          </p:nvPr>
        </p:nvSpPr>
        <p:spPr>
          <a:xfrm>
            <a:off x="533400" y="2133600"/>
            <a:ext cx="7924800" cy="4343400"/>
          </a:xfrm>
        </p:spPr>
        <p:txBody>
          <a:bodyPr>
            <a:normAutofit/>
          </a:bodyPr>
          <a:lstStyle/>
          <a:p>
            <a:r>
              <a:rPr lang="en-NZ" sz="2400" dirty="0"/>
              <a:t>Design and management issues raised by the existence of concurrency:</a:t>
            </a:r>
          </a:p>
          <a:p>
            <a:pPr lvl="1"/>
            <a:r>
              <a:rPr lang="en-NZ" sz="2400" dirty="0"/>
              <a:t>T</a:t>
            </a:r>
            <a:r>
              <a:rPr lang="en-US" sz="2400" dirty="0"/>
              <a:t>he OS must: </a:t>
            </a:r>
          </a:p>
        </p:txBody>
      </p:sp>
      <p:graphicFrame>
        <p:nvGraphicFramePr>
          <p:cNvPr id="5" name="Diagram 4">
            <a:extLst>
              <a:ext uri="{FF2B5EF4-FFF2-40B4-BE49-F238E27FC236}">
                <a16:creationId xmlns:a16="http://schemas.microsoft.com/office/drawing/2014/main" id="{5BAA576C-22A6-2852-319F-F7DF2125B0B6}"/>
              </a:ext>
            </a:extLst>
          </p:cNvPr>
          <p:cNvGraphicFramePr/>
          <p:nvPr/>
        </p:nvGraphicFramePr>
        <p:xfrm>
          <a:off x="1828800" y="33528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0C8BC0D-87E2-650E-9026-BA77C02A7BD0}"/>
              </a:ext>
            </a:extLst>
          </p:cNvPr>
          <p:cNvSpPr txBox="1"/>
          <p:nvPr/>
        </p:nvSpPr>
        <p:spPr>
          <a:xfrm>
            <a:off x="8154023" y="3657600"/>
            <a:ext cx="659155" cy="369332"/>
          </a:xfrm>
          <a:prstGeom prst="rect">
            <a:avLst/>
          </a:prstGeom>
          <a:noFill/>
        </p:spPr>
        <p:txBody>
          <a:bodyPr wrap="none" rtlCol="0">
            <a:spAutoFit/>
          </a:bodyPr>
          <a:lstStyle/>
          <a:p>
            <a:r>
              <a:rPr lang="en-US" dirty="0">
                <a:solidFill>
                  <a:srgbClr val="FF0000"/>
                </a:solidFill>
              </a:rPr>
              <a:t>PCB</a:t>
            </a:r>
          </a:p>
        </p:txBody>
      </p:sp>
      <p:sp>
        <p:nvSpPr>
          <p:cNvPr id="6" name="TextBox 5">
            <a:extLst>
              <a:ext uri="{FF2B5EF4-FFF2-40B4-BE49-F238E27FC236}">
                <a16:creationId xmlns:a16="http://schemas.microsoft.com/office/drawing/2014/main" id="{7696E19B-9AF4-23A6-A15B-43BAADB81055}"/>
              </a:ext>
            </a:extLst>
          </p:cNvPr>
          <p:cNvSpPr txBox="1"/>
          <p:nvPr/>
        </p:nvSpPr>
        <p:spPr>
          <a:xfrm>
            <a:off x="7940627" y="4114800"/>
            <a:ext cx="1255472" cy="1077218"/>
          </a:xfrm>
          <a:prstGeom prst="rect">
            <a:avLst/>
          </a:prstGeom>
          <a:noFill/>
        </p:spPr>
        <p:txBody>
          <a:bodyPr wrap="none" rtlCol="0">
            <a:spAutoFit/>
          </a:bodyPr>
          <a:lstStyle/>
          <a:p>
            <a:r>
              <a:rPr lang="en-US" sz="1600" dirty="0">
                <a:solidFill>
                  <a:srgbClr val="FF0000"/>
                </a:solidFill>
                <a:highlight>
                  <a:srgbClr val="FFFF00"/>
                </a:highlight>
              </a:rPr>
              <a:t>CPU Bursts</a:t>
            </a:r>
            <a:br>
              <a:rPr lang="en-US" sz="1600" dirty="0">
                <a:solidFill>
                  <a:srgbClr val="FF0000"/>
                </a:solidFill>
                <a:highlight>
                  <a:srgbClr val="FFFF00"/>
                </a:highlight>
              </a:rPr>
            </a:br>
            <a:r>
              <a:rPr lang="en-US" sz="1600" dirty="0">
                <a:solidFill>
                  <a:srgbClr val="FF0000"/>
                </a:solidFill>
                <a:highlight>
                  <a:srgbClr val="FFFF00"/>
                </a:highlight>
              </a:rPr>
              <a:t>Memory</a:t>
            </a:r>
            <a:br>
              <a:rPr lang="en-US" sz="1600" dirty="0">
                <a:solidFill>
                  <a:srgbClr val="FF0000"/>
                </a:solidFill>
                <a:highlight>
                  <a:srgbClr val="FFFF00"/>
                </a:highlight>
              </a:rPr>
            </a:br>
            <a:r>
              <a:rPr lang="en-US" sz="1600" dirty="0">
                <a:solidFill>
                  <a:srgbClr val="FF0000"/>
                </a:solidFill>
                <a:highlight>
                  <a:srgbClr val="FFFF00"/>
                </a:highlight>
              </a:rPr>
              <a:t>Files</a:t>
            </a:r>
            <a:br>
              <a:rPr lang="en-US" sz="1600" dirty="0">
                <a:solidFill>
                  <a:srgbClr val="FF0000"/>
                </a:solidFill>
                <a:highlight>
                  <a:srgbClr val="FFFF00"/>
                </a:highlight>
              </a:rPr>
            </a:br>
            <a:r>
              <a:rPr lang="en-US" sz="1600" dirty="0">
                <a:solidFill>
                  <a:srgbClr val="FF0000"/>
                </a:solidFill>
                <a:highlight>
                  <a:srgbClr val="FFFF00"/>
                </a:highlight>
              </a:rPr>
              <a:t>I/O Devices</a:t>
            </a:r>
          </a:p>
        </p:txBody>
      </p:sp>
    </p:spTree>
    <p:extLst>
      <p:ext uri="{BB962C8B-B14F-4D97-AF65-F5344CB8AC3E}">
        <p14:creationId xmlns:p14="http://schemas.microsoft.com/office/powerpoint/2010/main" val="376831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80328" y="461665"/>
            <a:ext cx="6983344" cy="6602701"/>
          </a:xfrm>
          <a:prstGeom prst="rect">
            <a:avLst/>
          </a:prstGeom>
        </p:spPr>
      </p:pic>
      <p:sp>
        <p:nvSpPr>
          <p:cNvPr id="6" name="Rectangle 5"/>
          <p:cNvSpPr/>
          <p:nvPr/>
        </p:nvSpPr>
        <p:spPr>
          <a:xfrm>
            <a:off x="-4495180" y="0"/>
            <a:ext cx="13523223" cy="461665"/>
          </a:xfrm>
          <a:prstGeom prst="rect">
            <a:avLst/>
          </a:prstGeom>
        </p:spPr>
        <p:txBody>
          <a:bodyPr wrap="square">
            <a:spAutoFit/>
          </a:bodyPr>
          <a:lstStyle/>
          <a:p>
            <a:pPr algn="ctr"/>
            <a:r>
              <a:rPr lang="en-US" sz="2400" b="1" dirty="0">
                <a:latin typeface="+mn-lt"/>
              </a:rPr>
              <a:t>Table 5.2  Process Interaction</a:t>
            </a:r>
            <a:r>
              <a:rPr lang="en-US" sz="2400" dirty="0">
                <a:latin typeface="+mn-lt"/>
              </a:rPr>
              <a:t>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a:ln w="1905"/>
                <a:solidFill>
                  <a:schemeClr val="accent6">
                    <a:lumMod val="50000"/>
                  </a:schemeClr>
                </a:solidFill>
                <a:effectLst>
                  <a:innerShdw blurRad="69850" dist="43180" dir="5400000">
                    <a:srgbClr val="000000">
                      <a:alpha val="65000"/>
                    </a:srgbClr>
                  </a:innerShdw>
                </a:effectLst>
              </a:rPr>
              <a:t>Resource Competition</a:t>
            </a: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a:t>Concurrent processes come into conflict when they are competing for use of the same resource</a:t>
            </a:r>
          </a:p>
          <a:p>
            <a:pPr lvl="2">
              <a:buClr>
                <a:schemeClr val="accent3">
                  <a:lumMod val="50000"/>
                </a:schemeClr>
              </a:buClr>
              <a:buSzPct val="150000"/>
              <a:buFont typeface="Wingdings" charset="2"/>
              <a:buChar char="§"/>
            </a:pPr>
            <a:r>
              <a:rPr lang="en-US" sz="2200" dirty="0"/>
              <a:t> for example: I/O devices, memory, processor time, clock</a:t>
            </a:r>
          </a:p>
        </p:txBody>
      </p:sp>
      <p:graphicFrame>
        <p:nvGraphicFramePr>
          <p:cNvPr id="4" name="Diagram 3"/>
          <p:cNvGraphicFramePr/>
          <p:nvPr>
            <p:extLst>
              <p:ext uri="{D42A27DB-BD31-4B8C-83A1-F6EECF244321}">
                <p14:modId xmlns:p14="http://schemas.microsoft.com/office/powerpoint/2010/main" val="70400651"/>
              </p:ext>
            </p:extLst>
          </p:nvPr>
        </p:nvGraphicFramePr>
        <p:xfrm>
          <a:off x="1066800" y="3581400"/>
          <a:ext cx="680741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39678"/>
          <a:stretch/>
        </p:blipFill>
        <p:spPr>
          <a:xfrm>
            <a:off x="229436" y="645856"/>
            <a:ext cx="8780653" cy="3246969"/>
          </a:xfrm>
          <a:prstGeom prst="rect">
            <a:avLst/>
          </a:prstGeom>
        </p:spPr>
      </p:pic>
      <p:sp>
        <p:nvSpPr>
          <p:cNvPr id="11" name="TextBox 10"/>
          <p:cNvSpPr txBox="1"/>
          <p:nvPr/>
        </p:nvSpPr>
        <p:spPr>
          <a:xfrm>
            <a:off x="-607391" y="-120746"/>
            <a:ext cx="10454308" cy="646331"/>
          </a:xfrm>
          <a:prstGeom prst="rect">
            <a:avLst/>
          </a:prstGeom>
          <a:noFill/>
        </p:spPr>
        <p:txBody>
          <a:bodyPr wrap="square" rtlCol="0">
            <a:spAutoFit/>
          </a:bodyPr>
          <a:lstStyle/>
          <a:p>
            <a:pPr algn="ctr"/>
            <a:r>
              <a:rPr lang="en-US" sz="3600" b="1" dirty="0">
                <a:latin typeface="+mj-lt"/>
              </a:rPr>
              <a:t>Figure 5.1 Illustration of Mutual Exclusion </a:t>
            </a:r>
          </a:p>
        </p:txBody>
      </p:sp>
      <p:pic>
        <p:nvPicPr>
          <p:cNvPr id="2" name="Picture 1">
            <a:extLst>
              <a:ext uri="{FF2B5EF4-FFF2-40B4-BE49-F238E27FC236}">
                <a16:creationId xmlns:a16="http://schemas.microsoft.com/office/drawing/2014/main" id="{3E3BF9F2-A362-004A-84BF-33DEBC215128}"/>
              </a:ext>
            </a:extLst>
          </p:cNvPr>
          <p:cNvPicPr>
            <a:picLocks noChangeAspect="1"/>
          </p:cNvPicPr>
          <p:nvPr/>
        </p:nvPicPr>
        <p:blipFill rotWithShape="1">
          <a:blip r:embed="rId3"/>
          <a:srcRect l="59766"/>
          <a:stretch/>
        </p:blipFill>
        <p:spPr>
          <a:xfrm>
            <a:off x="1249245" y="3723887"/>
            <a:ext cx="6011842" cy="33330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a:t>
            </a:r>
            <a:b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a:t>
            </a:r>
          </a:p>
        </p:txBody>
      </p:sp>
      <p:sp>
        <p:nvSpPr>
          <p:cNvPr id="3" name="Content Placeholder 2"/>
          <p:cNvSpPr>
            <a:spLocks noGrp="1"/>
          </p:cNvSpPr>
          <p:nvPr>
            <p:ph sz="half" idx="1"/>
          </p:nvPr>
        </p:nvSpPr>
        <p:spPr>
          <a:xfrm>
            <a:off x="457200" y="2057400"/>
            <a:ext cx="8153400" cy="4419600"/>
          </a:xfrm>
        </p:spPr>
        <p:txBody>
          <a:bodyPr>
            <a:normAutofit/>
          </a:bodyPr>
          <a:lstStyle/>
          <a:p>
            <a:r>
              <a:rPr lang="en-US" sz="4000" dirty="0"/>
              <a:t>Must be enforced: </a:t>
            </a:r>
          </a:p>
          <a:p>
            <a:endParaRPr lang="en-US" sz="2400" b="1" kern="1200" baseline="0" dirty="0">
              <a:solidFill>
                <a:schemeClr val="tx1"/>
              </a:solidFill>
              <a:latin typeface="+mn-lt"/>
              <a:ea typeface="+mn-ea"/>
              <a:cs typeface="+mn-cs"/>
            </a:endParaRPr>
          </a:p>
          <a:p>
            <a:endParaRPr lang="en-US" sz="2400" b="1" dirty="0">
              <a:solidFill>
                <a:schemeClr val="tx1"/>
              </a:solidFill>
            </a:endParaRPr>
          </a:p>
          <a:p>
            <a:r>
              <a:rPr lang="en-US" sz="2400" b="1" kern="1200" baseline="0" dirty="0">
                <a:solidFill>
                  <a:schemeClr val="tx1"/>
                </a:solidFill>
                <a:latin typeface="+mn-lt"/>
                <a:ea typeface="+mn-ea"/>
                <a:cs typeface="+mn-cs"/>
              </a:rPr>
              <a:t>Only one process at a time is allowed into </a:t>
            </a:r>
            <a:r>
              <a:rPr lang="en-US" sz="2400" kern="1200" baseline="0" dirty="0">
                <a:solidFill>
                  <a:schemeClr val="tx1"/>
                </a:solidFill>
                <a:latin typeface="+mn-lt"/>
                <a:ea typeface="+mn-ea"/>
                <a:cs typeface="+mn-cs"/>
              </a:rPr>
              <a:t>its critical section, among all processes that have critical sections for the same resource or shared object.</a:t>
            </a:r>
          </a:p>
          <a:p>
            <a:endParaRPr lang="en-US" sz="2400" dirty="0"/>
          </a:p>
        </p:txBody>
      </p:sp>
      <p:pic>
        <p:nvPicPr>
          <p:cNvPr id="4" name="Picture 3"/>
          <p:cNvPicPr>
            <a:picLocks noChangeAspect="1"/>
          </p:cNvPicPr>
          <p:nvPr/>
        </p:nvPicPr>
        <p:blipFill>
          <a:blip r:embed="rId3"/>
          <a:stretch>
            <a:fillRect/>
          </a:stretch>
        </p:blipFill>
        <p:spPr>
          <a:xfrm>
            <a:off x="6629400" y="2362200"/>
            <a:ext cx="1968500" cy="15327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C961-C721-3D51-752D-C4A89C7FF3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C5A3F-2948-B9C0-EF1B-95D85C7E5FFA}"/>
              </a:ext>
            </a:extLst>
          </p:cNvPr>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a:t>
            </a:r>
            <a:b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a:t>
            </a:r>
          </a:p>
        </p:txBody>
      </p:sp>
      <p:sp>
        <p:nvSpPr>
          <p:cNvPr id="3" name="Content Placeholder 2">
            <a:extLst>
              <a:ext uri="{FF2B5EF4-FFF2-40B4-BE49-F238E27FC236}">
                <a16:creationId xmlns:a16="http://schemas.microsoft.com/office/drawing/2014/main" id="{297AD580-7C7B-D45F-A311-633671934D25}"/>
              </a:ext>
            </a:extLst>
          </p:cNvPr>
          <p:cNvSpPr>
            <a:spLocks noGrp="1"/>
          </p:cNvSpPr>
          <p:nvPr>
            <p:ph sz="half" idx="1"/>
          </p:nvPr>
        </p:nvSpPr>
        <p:spPr>
          <a:xfrm>
            <a:off x="457200" y="2057400"/>
            <a:ext cx="8153400" cy="4419600"/>
          </a:xfrm>
        </p:spPr>
        <p:txBody>
          <a:bodyPr>
            <a:normAutofit fontScale="55000" lnSpcReduction="20000"/>
          </a:bodyPr>
          <a:lstStyle/>
          <a:p>
            <a:r>
              <a:rPr lang="en-US" sz="4000" dirty="0"/>
              <a:t>A process that halts must do so without interfering with other processes.</a:t>
            </a:r>
          </a:p>
          <a:p>
            <a:endParaRPr lang="en-US" sz="4000" dirty="0"/>
          </a:p>
          <a:p>
            <a:r>
              <a:rPr lang="en-US" sz="4000" b="1" dirty="0">
                <a:solidFill>
                  <a:srgbClr val="FF0000"/>
                </a:solidFill>
              </a:rPr>
              <a:t>No deadlock or starvation.</a:t>
            </a:r>
          </a:p>
          <a:p>
            <a:pPr lvl="1"/>
            <a:r>
              <a:rPr lang="en-US" sz="4000" b="1" kern="1200" baseline="0" dirty="0">
                <a:solidFill>
                  <a:schemeClr val="tx1"/>
                </a:solidFill>
                <a:latin typeface="+mn-lt"/>
                <a:ea typeface="+mn-ea"/>
                <a:cs typeface="+mn-cs"/>
              </a:rPr>
              <a:t>It must not be possible for a process requiring access to a critical section to be </a:t>
            </a:r>
            <a:r>
              <a:rPr lang="en-US" sz="4000" kern="1200" baseline="0" dirty="0">
                <a:solidFill>
                  <a:schemeClr val="tx1"/>
                </a:solidFill>
                <a:latin typeface="+mn-lt"/>
                <a:ea typeface="+mn-ea"/>
                <a:cs typeface="+mn-cs"/>
              </a:rPr>
              <a:t>delayed indefinitely</a:t>
            </a:r>
            <a:endParaRPr lang="en-US" sz="4000" dirty="0">
              <a:solidFill>
                <a:srgbClr val="FF0000"/>
              </a:solidFill>
            </a:endParaRPr>
          </a:p>
          <a:p>
            <a:r>
              <a:rPr lang="en-US" sz="4000" dirty="0"/>
              <a:t>A process must not be denied access to a critical section when there is no other process using it</a:t>
            </a:r>
          </a:p>
          <a:p>
            <a:r>
              <a:rPr lang="en-US" sz="4000" dirty="0"/>
              <a:t>No assumptions are made about relative process speeds or number of processes</a:t>
            </a:r>
          </a:p>
          <a:p>
            <a:r>
              <a:rPr lang="en-US" sz="4000" dirty="0"/>
              <a:t>A process remains inside its critical section for a </a:t>
            </a:r>
            <a:r>
              <a:rPr lang="en-US" sz="4000" b="1" dirty="0">
                <a:solidFill>
                  <a:srgbClr val="FF0000"/>
                </a:solidFill>
              </a:rPr>
              <a:t>finite</a:t>
            </a:r>
            <a:r>
              <a:rPr lang="en-US" sz="4000" dirty="0"/>
              <a:t> time only</a:t>
            </a:r>
          </a:p>
          <a:p>
            <a:endParaRPr lang="en-US" sz="2400" dirty="0"/>
          </a:p>
        </p:txBody>
      </p:sp>
      <p:pic>
        <p:nvPicPr>
          <p:cNvPr id="4" name="Picture 3">
            <a:extLst>
              <a:ext uri="{FF2B5EF4-FFF2-40B4-BE49-F238E27FC236}">
                <a16:creationId xmlns:a16="http://schemas.microsoft.com/office/drawing/2014/main" id="{92B6FB4D-2AC1-1593-0DBE-FD564A8E1764}"/>
              </a:ext>
            </a:extLst>
          </p:cNvPr>
          <p:cNvPicPr>
            <a:picLocks noChangeAspect="1"/>
          </p:cNvPicPr>
          <p:nvPr/>
        </p:nvPicPr>
        <p:blipFill>
          <a:blip r:embed="rId3"/>
          <a:stretch>
            <a:fillRect/>
          </a:stretch>
        </p:blipFill>
        <p:spPr>
          <a:xfrm>
            <a:off x="6629400" y="2362200"/>
            <a:ext cx="1968500" cy="1532725"/>
          </a:xfrm>
          <a:prstGeom prst="rect">
            <a:avLst/>
          </a:prstGeom>
        </p:spPr>
      </p:pic>
    </p:spTree>
    <p:extLst>
      <p:ext uri="{BB962C8B-B14F-4D97-AF65-F5344CB8AC3E}">
        <p14:creationId xmlns:p14="http://schemas.microsoft.com/office/powerpoint/2010/main" val="307237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p>
        </p:txBody>
      </p:sp>
      <p:sp>
        <p:nvSpPr>
          <p:cNvPr id="8" name="TextBox 7"/>
          <p:cNvSpPr txBox="1"/>
          <p:nvPr/>
        </p:nvSpPr>
        <p:spPr>
          <a:xfrm>
            <a:off x="304800" y="2209800"/>
            <a:ext cx="4191000" cy="2646878"/>
          </a:xfrm>
          <a:prstGeom prst="rect">
            <a:avLst/>
          </a:prstGeom>
          <a:noFill/>
        </p:spPr>
        <p:txBody>
          <a:bodyPr wrap="square" rtlCol="0">
            <a:spAutoFit/>
          </a:bodyPr>
          <a:lstStyle/>
          <a:p>
            <a:pPr marL="342900" lvl="1" indent="-342900">
              <a:buFont typeface="Wingdings" charset="2"/>
              <a:buChar char="§"/>
            </a:pPr>
            <a:r>
              <a:rPr lang="en-US" sz="3200" b="1" dirty="0">
                <a:ln w="1905"/>
                <a:solidFill>
                  <a:schemeClr val="accent3">
                    <a:lumMod val="50000"/>
                  </a:schemeClr>
                </a:solidFill>
                <a:effectLst>
                  <a:innerShdw blurRad="69850" dist="43180" dir="5400000">
                    <a:srgbClr val="000000">
                      <a:alpha val="65000"/>
                    </a:srgbClr>
                  </a:innerShdw>
                </a:effectLst>
                <a:latin typeface="+mn-lt"/>
              </a:rPr>
              <a:t>Interrupt Disabling</a:t>
            </a:r>
          </a:p>
          <a:p>
            <a:pPr marL="342900" lvl="1" indent="-342900"/>
            <a:endParaRPr lang="en-US" sz="1600" b="1" dirty="0">
              <a:solidFill>
                <a:schemeClr val="accent4">
                  <a:lumMod val="50000"/>
                </a:schemeClr>
              </a:solidFill>
            </a:endParaRPr>
          </a:p>
          <a:p>
            <a:pPr lvl="1">
              <a:buClr>
                <a:schemeClr val="accent3">
                  <a:lumMod val="50000"/>
                </a:schemeClr>
              </a:buClr>
              <a:buFont typeface="Wingdings" charset="2"/>
              <a:buChar char="§"/>
            </a:pPr>
            <a:r>
              <a:rPr lang="en-US" sz="2000" dirty="0">
                <a:latin typeface="+mn-lt"/>
              </a:rPr>
              <a:t> </a:t>
            </a:r>
            <a:r>
              <a:rPr lang="en-US" sz="2000" dirty="0" err="1">
                <a:latin typeface="+mn-lt"/>
              </a:rPr>
              <a:t>uniprocessor</a:t>
            </a:r>
            <a:r>
              <a:rPr lang="en-US" sz="2000" dirty="0">
                <a:latin typeface="+mn-lt"/>
              </a:rPr>
              <a:t> system</a:t>
            </a:r>
          </a:p>
          <a:p>
            <a:pPr lvl="1">
              <a:buClr>
                <a:schemeClr val="accent3">
                  <a:lumMod val="50000"/>
                </a:schemeClr>
              </a:buClr>
              <a:buFont typeface="Wingdings" charset="2"/>
              <a:buChar char="§"/>
            </a:pPr>
            <a:endParaRPr lang="en-US" sz="2000" dirty="0">
              <a:latin typeface="+mn-lt"/>
            </a:endParaRPr>
          </a:p>
          <a:p>
            <a:pPr lvl="1">
              <a:buClr>
                <a:schemeClr val="accent3">
                  <a:lumMod val="50000"/>
                </a:schemeClr>
              </a:buClr>
              <a:buFont typeface="Wingdings" charset="2"/>
              <a:buChar char="§"/>
            </a:pPr>
            <a:r>
              <a:rPr lang="en-US" sz="2000" dirty="0">
                <a:latin typeface="+mn-lt"/>
              </a:rPr>
              <a:t> disabling interrupts      </a:t>
            </a:r>
          </a:p>
          <a:p>
            <a:pPr lvl="1">
              <a:buClr>
                <a:schemeClr val="accent3">
                  <a:lumMod val="50000"/>
                </a:schemeClr>
              </a:buClr>
            </a:pPr>
            <a:r>
              <a:rPr lang="en-US" sz="2000" dirty="0">
                <a:latin typeface="+mn-lt"/>
              </a:rPr>
              <a:t>   guarantees mutual  </a:t>
            </a:r>
          </a:p>
          <a:p>
            <a:pPr lvl="1">
              <a:buClr>
                <a:schemeClr val="accent3">
                  <a:lumMod val="50000"/>
                </a:schemeClr>
              </a:buClr>
            </a:pPr>
            <a:r>
              <a:rPr lang="en-US" sz="2000" dirty="0">
                <a:latin typeface="+mn-lt"/>
              </a:rPr>
              <a:t>   exclusion</a:t>
            </a:r>
          </a:p>
          <a:p>
            <a:endParaRPr lang="en-US" dirty="0"/>
          </a:p>
        </p:txBody>
      </p:sp>
      <p:sp>
        <p:nvSpPr>
          <p:cNvPr id="9" name="TextBox 8"/>
          <p:cNvSpPr txBox="1"/>
          <p:nvPr/>
        </p:nvSpPr>
        <p:spPr>
          <a:xfrm>
            <a:off x="4800600" y="2209800"/>
            <a:ext cx="4189412" cy="3508653"/>
          </a:xfrm>
          <a:prstGeom prst="rect">
            <a:avLst/>
          </a:prstGeom>
          <a:noFill/>
        </p:spPr>
        <p:txBody>
          <a:bodyPr wrap="square" rtlCol="0">
            <a:spAutoFit/>
          </a:bodyPr>
          <a:lstStyle/>
          <a:p>
            <a:pPr marL="342900" lvl="1" indent="-342900">
              <a:buFont typeface="Wingdings" charset="2"/>
              <a:buChar char="§"/>
            </a:pPr>
            <a:r>
              <a:rPr lang="en-US" sz="3200" b="1" dirty="0">
                <a:ln w="1905"/>
                <a:solidFill>
                  <a:schemeClr val="accent3">
                    <a:lumMod val="50000"/>
                  </a:schemeClr>
                </a:solidFill>
                <a:effectLst>
                  <a:innerShdw blurRad="69850" dist="43180" dir="5400000">
                    <a:srgbClr val="000000">
                      <a:alpha val="65000"/>
                    </a:srgbClr>
                  </a:innerShdw>
                </a:effectLst>
                <a:latin typeface="+mn-lt"/>
              </a:rPr>
              <a:t>Disadvantages:</a:t>
            </a:r>
          </a:p>
          <a:p>
            <a:pPr marL="342900" lvl="1" indent="-342900"/>
            <a:endParaRPr lang="en-US" sz="1200" dirty="0"/>
          </a:p>
          <a:p>
            <a:pPr lvl="1">
              <a:buClr>
                <a:schemeClr val="accent3">
                  <a:lumMod val="50000"/>
                </a:schemeClr>
              </a:buClr>
              <a:buFont typeface="Wingdings" charset="2"/>
              <a:buChar char="§"/>
            </a:pPr>
            <a:r>
              <a:rPr lang="en-US" sz="2000" dirty="0"/>
              <a:t> </a:t>
            </a:r>
            <a:r>
              <a:rPr lang="en-US" sz="2000" dirty="0">
                <a:latin typeface="+mn-lt"/>
              </a:rPr>
              <a:t>the efficiency of  </a:t>
            </a:r>
          </a:p>
          <a:p>
            <a:pPr lvl="1">
              <a:buClr>
                <a:schemeClr val="accent3">
                  <a:lumMod val="50000"/>
                </a:schemeClr>
              </a:buClr>
            </a:pPr>
            <a:r>
              <a:rPr lang="en-US" sz="2000" dirty="0">
                <a:latin typeface="+mn-lt"/>
              </a:rPr>
              <a:t>   execution could be </a:t>
            </a:r>
          </a:p>
          <a:p>
            <a:pPr lvl="1">
              <a:buClr>
                <a:schemeClr val="accent3">
                  <a:lumMod val="50000"/>
                </a:schemeClr>
              </a:buClr>
            </a:pPr>
            <a:r>
              <a:rPr lang="en-US" sz="2000" dirty="0">
                <a:latin typeface="+mn-lt"/>
              </a:rPr>
              <a:t>   noticeably degraded</a:t>
            </a:r>
          </a:p>
          <a:p>
            <a:pPr lvl="1">
              <a:buClr>
                <a:schemeClr val="accent3">
                  <a:lumMod val="50000"/>
                </a:schemeClr>
              </a:buClr>
              <a:buFont typeface="Wingdings" charset="2"/>
              <a:buChar char="§"/>
            </a:pPr>
            <a:endParaRPr lang="en-US" sz="2000" dirty="0">
              <a:latin typeface="+mn-lt"/>
            </a:endParaRPr>
          </a:p>
          <a:p>
            <a:pPr lvl="1">
              <a:buClr>
                <a:schemeClr val="accent3">
                  <a:lumMod val="50000"/>
                </a:schemeClr>
              </a:buClr>
              <a:buFont typeface="Wingdings" charset="2"/>
              <a:buChar char="§"/>
            </a:pPr>
            <a:r>
              <a:rPr lang="en-US" sz="2000" dirty="0">
                <a:latin typeface="+mn-lt"/>
              </a:rPr>
              <a:t> this approach will not </a:t>
            </a:r>
          </a:p>
          <a:p>
            <a:pPr lvl="1">
              <a:buClr>
                <a:schemeClr val="accent3">
                  <a:lumMod val="50000"/>
                </a:schemeClr>
              </a:buClr>
            </a:pPr>
            <a:r>
              <a:rPr lang="en-US" sz="2000" dirty="0">
                <a:latin typeface="+mn-lt"/>
              </a:rPr>
              <a:t>   work in a  </a:t>
            </a:r>
          </a:p>
          <a:p>
            <a:pPr lvl="1">
              <a:buClr>
                <a:schemeClr val="accent3">
                  <a:lumMod val="50000"/>
                </a:schemeClr>
              </a:buClr>
            </a:pPr>
            <a:r>
              <a:rPr lang="en-US" sz="2000" dirty="0">
                <a:latin typeface="+mn-lt"/>
              </a:rPr>
              <a:t>   multiprocessor </a:t>
            </a:r>
          </a:p>
          <a:p>
            <a:pPr lvl="1">
              <a:buClr>
                <a:schemeClr val="accent3">
                  <a:lumMod val="50000"/>
                </a:schemeClr>
              </a:buClr>
            </a:pPr>
            <a:r>
              <a:rPr lang="en-US" sz="2000" dirty="0">
                <a:latin typeface="+mn-lt"/>
              </a:rPr>
              <a:t>   architecture</a:t>
            </a:r>
          </a:p>
          <a:p>
            <a:endParaRPr lang="en-US" dirty="0"/>
          </a:p>
        </p:txBody>
      </p:sp>
      <p:cxnSp>
        <p:nvCxnSpPr>
          <p:cNvPr id="11" name="Straight Connector 10"/>
          <p:cNvCxnSpPr/>
          <p:nvPr/>
        </p:nvCxnSpPr>
        <p:spPr>
          <a:xfrm rot="5400000">
            <a:off x="2858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1942FAF-BFFF-2C46-92DD-908E00F0E6B0}"/>
              </a:ext>
            </a:extLst>
          </p:cNvPr>
          <p:cNvSpPr txBox="1"/>
          <p:nvPr/>
        </p:nvSpPr>
        <p:spPr>
          <a:xfrm>
            <a:off x="-23446" y="5841564"/>
            <a:ext cx="9302547" cy="369332"/>
          </a:xfrm>
          <a:prstGeom prst="rect">
            <a:avLst/>
          </a:prstGeom>
          <a:noFill/>
        </p:spPr>
        <p:txBody>
          <a:bodyPr wrap="none" rtlCol="0">
            <a:spAutoFit/>
          </a:bodyPr>
          <a:lstStyle/>
          <a:p>
            <a:r>
              <a:rPr lang="en-US" b="1" dirty="0">
                <a:solidFill>
                  <a:srgbClr val="FF0000"/>
                </a:solidFill>
              </a:rPr>
              <a:t>Because the critical section cannot be interrupted, mutual exclusion is guaranteed.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1823-B7D6-2444-9003-007C19AA7A99}"/>
              </a:ext>
            </a:extLst>
          </p:cNvPr>
          <p:cNvSpPr>
            <a:spLocks noGrp="1"/>
          </p:cNvSpPr>
          <p:nvPr>
            <p:ph type="title"/>
          </p:nvPr>
        </p:nvSpPr>
        <p:spPr/>
        <p:txBody>
          <a:bodyPr/>
          <a:lstStyle/>
          <a:p>
            <a:r>
              <a:rPr lang="en-US" sz="4800" dirty="0">
                <a:highlight>
                  <a:srgbClr val="000000"/>
                </a:highlight>
              </a:rPr>
              <a:t>True/False Sample questions</a:t>
            </a:r>
          </a:p>
        </p:txBody>
      </p:sp>
      <p:sp>
        <p:nvSpPr>
          <p:cNvPr id="3" name="Content Placeholder 2">
            <a:extLst>
              <a:ext uri="{FF2B5EF4-FFF2-40B4-BE49-F238E27FC236}">
                <a16:creationId xmlns:a16="http://schemas.microsoft.com/office/drawing/2014/main" id="{1062043E-E456-3D4D-9432-DA3F1257395B}"/>
              </a:ext>
            </a:extLst>
          </p:cNvPr>
          <p:cNvSpPr>
            <a:spLocks noGrp="1"/>
          </p:cNvSpPr>
          <p:nvPr>
            <p:ph sz="half" idx="1"/>
          </p:nvPr>
        </p:nvSpPr>
        <p:spPr>
          <a:xfrm>
            <a:off x="658904" y="2286000"/>
            <a:ext cx="7951696" cy="3840163"/>
          </a:xfrm>
        </p:spPr>
        <p:txBody>
          <a:bodyPr/>
          <a:lstStyle/>
          <a:p>
            <a:r>
              <a:rPr lang="en-US" dirty="0"/>
              <a:t>In a uniprocessor system, concurrent processes cannot have overlapped execution; they can only be interleaved.</a:t>
            </a:r>
          </a:p>
          <a:p>
            <a:r>
              <a:rPr lang="en-US" dirty="0"/>
              <a:t>When the computer includes more than one processor, it is possible (and typical) for more than one process to be executing at a time. In this case, disabled interrupts do not guarantee mutual exclusion.</a:t>
            </a:r>
          </a:p>
        </p:txBody>
      </p:sp>
    </p:spTree>
    <p:extLst>
      <p:ext uri="{BB962C8B-B14F-4D97-AF65-F5344CB8AC3E}">
        <p14:creationId xmlns:p14="http://schemas.microsoft.com/office/powerpoint/2010/main" val="242404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1823-B7D6-2444-9003-007C19AA7A99}"/>
              </a:ext>
            </a:extLst>
          </p:cNvPr>
          <p:cNvSpPr>
            <a:spLocks noGrp="1"/>
          </p:cNvSpPr>
          <p:nvPr>
            <p:ph type="title"/>
          </p:nvPr>
        </p:nvSpPr>
        <p:spPr/>
        <p:txBody>
          <a:bodyPr/>
          <a:lstStyle/>
          <a:p>
            <a:r>
              <a:rPr lang="en-US" sz="4800" dirty="0">
                <a:highlight>
                  <a:srgbClr val="000000"/>
                </a:highlight>
              </a:rPr>
              <a:t>True/False Sample questions</a:t>
            </a:r>
          </a:p>
        </p:txBody>
      </p:sp>
      <p:sp>
        <p:nvSpPr>
          <p:cNvPr id="3" name="Content Placeholder 2">
            <a:extLst>
              <a:ext uri="{FF2B5EF4-FFF2-40B4-BE49-F238E27FC236}">
                <a16:creationId xmlns:a16="http://schemas.microsoft.com/office/drawing/2014/main" id="{1062043E-E456-3D4D-9432-DA3F1257395B}"/>
              </a:ext>
            </a:extLst>
          </p:cNvPr>
          <p:cNvSpPr>
            <a:spLocks noGrp="1"/>
          </p:cNvSpPr>
          <p:nvPr>
            <p:ph sz="half" idx="1"/>
          </p:nvPr>
        </p:nvSpPr>
        <p:spPr>
          <a:xfrm>
            <a:off x="658904" y="2286001"/>
            <a:ext cx="7951696" cy="1828800"/>
          </a:xfrm>
        </p:spPr>
        <p:txBody>
          <a:bodyPr/>
          <a:lstStyle/>
          <a:p>
            <a:r>
              <a:rPr lang="en-US" dirty="0"/>
              <a:t>In a uniprocessor system, concurrent processes cannot have overlapped execution; they can only be interleaved.</a:t>
            </a:r>
          </a:p>
          <a:p>
            <a:r>
              <a:rPr lang="en-US" dirty="0"/>
              <a:t>When the computer includes more than one processor, it is possible (and typical) for more than one process to be executing at a time. In this case, disabled interrupts do not guarantee mutual exclusion.</a:t>
            </a:r>
          </a:p>
        </p:txBody>
      </p:sp>
      <p:sp>
        <p:nvSpPr>
          <p:cNvPr id="4" name="TextBox 3">
            <a:extLst>
              <a:ext uri="{FF2B5EF4-FFF2-40B4-BE49-F238E27FC236}">
                <a16:creationId xmlns:a16="http://schemas.microsoft.com/office/drawing/2014/main" id="{3F3DD769-BBDA-7449-80B4-6BD434580EC0}"/>
              </a:ext>
            </a:extLst>
          </p:cNvPr>
          <p:cNvSpPr txBox="1"/>
          <p:nvPr/>
        </p:nvSpPr>
        <p:spPr>
          <a:xfrm>
            <a:off x="990600" y="3930135"/>
            <a:ext cx="650563" cy="369332"/>
          </a:xfrm>
          <a:prstGeom prst="rect">
            <a:avLst/>
          </a:prstGeom>
          <a:noFill/>
        </p:spPr>
        <p:txBody>
          <a:bodyPr wrap="none" rtlCol="0">
            <a:spAutoFit/>
          </a:bodyPr>
          <a:lstStyle/>
          <a:p>
            <a:r>
              <a:rPr lang="en-US" dirty="0">
                <a:solidFill>
                  <a:srgbClr val="FF0000"/>
                </a:solidFill>
              </a:rPr>
              <a:t>True</a:t>
            </a:r>
          </a:p>
        </p:txBody>
      </p:sp>
      <p:sp>
        <p:nvSpPr>
          <p:cNvPr id="5" name="TextBox 4">
            <a:extLst>
              <a:ext uri="{FF2B5EF4-FFF2-40B4-BE49-F238E27FC236}">
                <a16:creationId xmlns:a16="http://schemas.microsoft.com/office/drawing/2014/main" id="{C4E59D3E-84A3-D249-823C-E902D81AE59F}"/>
              </a:ext>
            </a:extLst>
          </p:cNvPr>
          <p:cNvSpPr txBox="1"/>
          <p:nvPr/>
        </p:nvSpPr>
        <p:spPr>
          <a:xfrm>
            <a:off x="990599" y="2831069"/>
            <a:ext cx="650563" cy="369332"/>
          </a:xfrm>
          <a:prstGeom prst="rect">
            <a:avLst/>
          </a:prstGeom>
          <a:noFill/>
        </p:spPr>
        <p:txBody>
          <a:bodyPr wrap="none" rtlCol="0">
            <a:spAutoFit/>
          </a:bodyPr>
          <a:lstStyle/>
          <a:p>
            <a:r>
              <a:rPr lang="en-US" dirty="0">
                <a:solidFill>
                  <a:srgbClr val="FF0000"/>
                </a:solidFill>
              </a:rPr>
              <a:t>True</a:t>
            </a:r>
          </a:p>
        </p:txBody>
      </p:sp>
    </p:spTree>
    <p:extLst>
      <p:ext uri="{BB962C8B-B14F-4D97-AF65-F5344CB8AC3E}">
        <p14:creationId xmlns:p14="http://schemas.microsoft.com/office/powerpoint/2010/main" val="106045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dirty="0"/>
              <a:t>Monitors</a:t>
            </a:r>
          </a:p>
          <a:p>
            <a:pPr lvl="1"/>
            <a:r>
              <a:rPr lang="en-US" sz="1600" dirty="0"/>
              <a:t>Monitor with signal</a:t>
            </a:r>
          </a:p>
          <a:p>
            <a:pPr lvl="1"/>
            <a:r>
              <a:rPr lang="en-US" sz="1600"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dirty="0"/>
              <a:t>Principles of concurrency</a:t>
            </a:r>
          </a:p>
          <a:p>
            <a:pPr lvl="1"/>
            <a:r>
              <a:rPr lang="en-US" sz="3892" dirty="0"/>
              <a:t>Race condition</a:t>
            </a:r>
          </a:p>
          <a:p>
            <a:pPr lvl="1"/>
            <a:r>
              <a:rPr lang="en-US" sz="3892" dirty="0"/>
              <a:t>OS concerns</a:t>
            </a:r>
          </a:p>
          <a:p>
            <a:pPr lvl="1"/>
            <a:r>
              <a:rPr lang="en-US" sz="3892" dirty="0"/>
              <a:t>Process interaction</a:t>
            </a:r>
          </a:p>
          <a:p>
            <a:pPr lvl="1"/>
            <a:r>
              <a:rPr lang="en-US" sz="3892" dirty="0"/>
              <a:t>Requirements for mutual exclusion</a:t>
            </a:r>
          </a:p>
          <a:p>
            <a:r>
              <a:rPr lang="en-US" sz="3892" dirty="0"/>
              <a:t>Mutual exclusion: hardware support</a:t>
            </a:r>
          </a:p>
          <a:p>
            <a:pPr lvl="1"/>
            <a:r>
              <a:rPr lang="en-US" sz="3892" dirty="0"/>
              <a:t>Interrupt disabling</a:t>
            </a:r>
          </a:p>
          <a:p>
            <a:pPr lvl="1"/>
            <a:r>
              <a:rPr lang="en-US" sz="3892" dirty="0"/>
              <a:t>Special machine instructions</a:t>
            </a:r>
          </a:p>
          <a:p>
            <a:r>
              <a:rPr lang="en-US" sz="3892" dirty="0"/>
              <a:t>Semaphores</a:t>
            </a:r>
          </a:p>
          <a:p>
            <a:pPr lvl="1"/>
            <a:r>
              <a:rPr lang="en-US" sz="3892" dirty="0"/>
              <a:t>Mutual exclusion</a:t>
            </a:r>
          </a:p>
          <a:p>
            <a:pPr lvl="1"/>
            <a:r>
              <a:rPr lang="en-US" sz="3892" dirty="0"/>
              <a:t>Producer/consumer problem</a:t>
            </a:r>
          </a:p>
          <a:p>
            <a:pPr lvl="1"/>
            <a:r>
              <a:rPr lang="en-US" sz="3892" dirty="0"/>
              <a:t>Implementation of semaphores</a:t>
            </a:r>
          </a:p>
        </p:txBody>
      </p:sp>
    </p:spTree>
    <p:extLst>
      <p:ext uri="{BB962C8B-B14F-4D97-AF65-F5344CB8AC3E}">
        <p14:creationId xmlns:p14="http://schemas.microsoft.com/office/powerpoint/2010/main" val="416421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2"/>
            <a:r>
              <a:rPr lang="en-NZ" sz="3400" dirty="0"/>
              <a:t>Compare &amp; Swap Instruction </a:t>
            </a:r>
          </a:p>
          <a:p>
            <a:pPr lvl="4"/>
            <a:r>
              <a:rPr lang="en-NZ" sz="2400" dirty="0"/>
              <a:t>also called a “compare and exchange instruction”</a:t>
            </a:r>
          </a:p>
          <a:p>
            <a:pPr lvl="4"/>
            <a:r>
              <a:rPr lang="en-NZ" sz="2400" dirty="0"/>
              <a:t>a </a:t>
            </a:r>
            <a:r>
              <a:rPr lang="en-NZ" sz="2400" b="1" dirty="0"/>
              <a:t>compare </a:t>
            </a:r>
            <a:r>
              <a:rPr lang="en-NZ" sz="2400" dirty="0"/>
              <a:t>is made between a memory value and a test value</a:t>
            </a:r>
          </a:p>
          <a:p>
            <a:pPr lvl="4"/>
            <a:r>
              <a:rPr lang="en-NZ" sz="2400" dirty="0"/>
              <a:t>if the values are the same a </a:t>
            </a:r>
            <a:r>
              <a:rPr lang="en-NZ" sz="2400" b="1" dirty="0"/>
              <a:t>swap </a:t>
            </a:r>
            <a:r>
              <a:rPr lang="en-NZ" sz="2400" dirty="0"/>
              <a:t>occurs</a:t>
            </a:r>
          </a:p>
          <a:p>
            <a:pPr lvl="4"/>
            <a:r>
              <a:rPr lang="en-NZ" sz="2400" dirty="0"/>
              <a:t>carried out atomically</a:t>
            </a:r>
          </a:p>
        </p:txBody>
      </p:sp>
      <p:pic>
        <p:nvPicPr>
          <p:cNvPr id="4" name="Picture 3"/>
          <p:cNvPicPr>
            <a:picLocks noChangeAspect="1"/>
          </p:cNvPicPr>
          <p:nvPr/>
        </p:nvPicPr>
        <p:blipFill>
          <a:blip r:embed="rId3"/>
          <a:stretch>
            <a:fillRect/>
          </a:stretch>
        </p:blipFill>
        <p:spPr>
          <a:xfrm rot="1357152">
            <a:off x="7360241" y="5111606"/>
            <a:ext cx="1240129" cy="1093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9" name="Picture 8">
            <a:extLst>
              <a:ext uri="{FF2B5EF4-FFF2-40B4-BE49-F238E27FC236}">
                <a16:creationId xmlns:a16="http://schemas.microsoft.com/office/drawing/2014/main" id="{E1A95581-73EB-274F-96EF-837D8A06F04A}"/>
              </a:ext>
            </a:extLst>
          </p:cNvPr>
          <p:cNvPicPr>
            <a:picLocks noChangeAspect="1"/>
          </p:cNvPicPr>
          <p:nvPr/>
        </p:nvPicPr>
        <p:blipFill>
          <a:blip r:embed="rId3"/>
          <a:stretch>
            <a:fillRect/>
          </a:stretch>
        </p:blipFill>
        <p:spPr>
          <a:xfrm>
            <a:off x="530780" y="2133600"/>
            <a:ext cx="8080853" cy="4054311"/>
          </a:xfrm>
          <a:prstGeom prst="rect">
            <a:avLst/>
          </a:prstGeom>
        </p:spPr>
      </p:pic>
      <p:pic>
        <p:nvPicPr>
          <p:cNvPr id="4" name="Picture 3"/>
          <p:cNvPicPr>
            <a:picLocks noChangeAspect="1"/>
          </p:cNvPicPr>
          <p:nvPr/>
        </p:nvPicPr>
        <p:blipFill>
          <a:blip r:embed="rId4"/>
          <a:stretch>
            <a:fillRect/>
          </a:stretch>
        </p:blipFill>
        <p:spPr>
          <a:xfrm rot="1357152">
            <a:off x="7360241" y="5111606"/>
            <a:ext cx="1240129" cy="1093725"/>
          </a:xfrm>
          <a:prstGeom prst="rect">
            <a:avLst/>
          </a:prstGeom>
        </p:spPr>
      </p:pic>
    </p:spTree>
    <p:extLst>
      <p:ext uri="{BB962C8B-B14F-4D97-AF65-F5344CB8AC3E}">
        <p14:creationId xmlns:p14="http://schemas.microsoft.com/office/powerpoint/2010/main" val="257915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09800"/>
            <a:ext cx="8305800" cy="4419600"/>
          </a:xfrm>
        </p:spPr>
        <p:txBody>
          <a:bodyPr>
            <a:noAutofit/>
          </a:bodyPr>
          <a:lstStyle/>
          <a:p>
            <a:pPr lvl="2"/>
            <a:r>
              <a:rPr lang="en-US" sz="3600" b="1" dirty="0"/>
              <a:t>compare-and-swap (CAS)</a:t>
            </a:r>
          </a:p>
          <a:p>
            <a:pPr marL="860425" lvl="3" indent="0">
              <a:buNone/>
            </a:pPr>
            <a:r>
              <a:rPr lang="en-US" sz="3600" b="1" dirty="0"/>
              <a:t>Given, </a:t>
            </a:r>
          </a:p>
          <a:p>
            <a:pPr marL="860425" lvl="3" indent="0">
              <a:buNone/>
            </a:pPr>
            <a:r>
              <a:rPr lang="en-US" sz="3600" b="1" dirty="0"/>
              <a:t>a = 0, CAS(&amp;a,0,1) = ?</a:t>
            </a:r>
          </a:p>
          <a:p>
            <a:pPr marL="860425" lvl="3" indent="0">
              <a:buNone/>
            </a:pPr>
            <a:r>
              <a:rPr lang="en-US" sz="3600" b="1" dirty="0"/>
              <a:t>Results:</a:t>
            </a:r>
          </a:p>
          <a:p>
            <a:pPr marL="860425" lvl="3" indent="0">
              <a:buNone/>
            </a:pPr>
            <a:r>
              <a:rPr lang="en-US" sz="3600" b="1" dirty="0">
                <a:sym typeface="Wingdings" pitchFamily="2" charset="2"/>
              </a:rPr>
              <a:t></a:t>
            </a:r>
            <a:r>
              <a:rPr lang="en-US" sz="3600" b="1" dirty="0"/>
              <a:t>CAS(&amp;a,0,1) = ?</a:t>
            </a:r>
          </a:p>
          <a:p>
            <a:pPr marL="860425" lvl="3" indent="0">
              <a:buNone/>
            </a:pPr>
            <a:r>
              <a:rPr lang="en-US" sz="3600" b="1" dirty="0">
                <a:sym typeface="Wingdings" pitchFamily="2" charset="2"/>
              </a:rPr>
              <a:t></a:t>
            </a:r>
            <a:r>
              <a:rPr lang="en-US" sz="3600" b="1" dirty="0"/>
              <a:t>a = ?</a:t>
            </a:r>
          </a:p>
          <a:p>
            <a:pPr lvl="2"/>
            <a:endParaRPr lang="en-NZ" sz="2400" dirty="0"/>
          </a:p>
        </p:txBody>
      </p:sp>
      <p:pic>
        <p:nvPicPr>
          <p:cNvPr id="4" name="Picture 3"/>
          <p:cNvPicPr>
            <a:picLocks noChangeAspect="1"/>
          </p:cNvPicPr>
          <p:nvPr/>
        </p:nvPicPr>
        <p:blipFill>
          <a:blip r:embed="rId3"/>
          <a:stretch>
            <a:fillRect/>
          </a:stretch>
        </p:blipFill>
        <p:spPr>
          <a:xfrm rot="1357152">
            <a:off x="7360241" y="5111606"/>
            <a:ext cx="1240129" cy="1093725"/>
          </a:xfrm>
          <a:prstGeom prst="rect">
            <a:avLst/>
          </a:prstGeom>
        </p:spPr>
      </p:pic>
      <p:pic>
        <p:nvPicPr>
          <p:cNvPr id="8" name="Picture 7">
            <a:extLst>
              <a:ext uri="{FF2B5EF4-FFF2-40B4-BE49-F238E27FC236}">
                <a16:creationId xmlns:a16="http://schemas.microsoft.com/office/drawing/2014/main" id="{5B76AD95-533C-1F4F-AA1C-111D3F60137A}"/>
              </a:ext>
            </a:extLst>
          </p:cNvPr>
          <p:cNvPicPr>
            <a:picLocks noChangeAspect="1"/>
          </p:cNvPicPr>
          <p:nvPr/>
        </p:nvPicPr>
        <p:blipFill>
          <a:blip r:embed="rId4"/>
          <a:stretch>
            <a:fillRect/>
          </a:stretch>
        </p:blipFill>
        <p:spPr>
          <a:xfrm>
            <a:off x="1339361" y="0"/>
            <a:ext cx="6389077" cy="1728327"/>
          </a:xfrm>
          <a:prstGeom prst="rect">
            <a:avLst/>
          </a:prstGeom>
        </p:spPr>
      </p:pic>
    </p:spTree>
    <p:extLst>
      <p:ext uri="{BB962C8B-B14F-4D97-AF65-F5344CB8AC3E}">
        <p14:creationId xmlns:p14="http://schemas.microsoft.com/office/powerpoint/2010/main" val="364933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09800"/>
            <a:ext cx="8305800" cy="4419600"/>
          </a:xfrm>
        </p:spPr>
        <p:txBody>
          <a:bodyPr>
            <a:noAutofit/>
          </a:bodyPr>
          <a:lstStyle/>
          <a:p>
            <a:pPr lvl="2"/>
            <a:r>
              <a:rPr lang="en-US" sz="3600" b="1" dirty="0"/>
              <a:t>compare-and-swap (CAS)</a:t>
            </a:r>
          </a:p>
          <a:p>
            <a:pPr marL="860425" lvl="3" indent="0">
              <a:buNone/>
            </a:pPr>
            <a:r>
              <a:rPr lang="en-US" sz="3600" b="1" dirty="0"/>
              <a:t>Given, </a:t>
            </a:r>
          </a:p>
          <a:p>
            <a:pPr marL="860425" lvl="3" indent="0">
              <a:buNone/>
            </a:pPr>
            <a:r>
              <a:rPr lang="en-US" sz="3600" b="1" dirty="0"/>
              <a:t>a = 0, CAS(&amp;a,0,1) = ?</a:t>
            </a:r>
          </a:p>
          <a:p>
            <a:pPr marL="860425" lvl="3" indent="0">
              <a:buNone/>
            </a:pPr>
            <a:r>
              <a:rPr lang="en-US" sz="3600" b="1" dirty="0"/>
              <a:t>Results:</a:t>
            </a:r>
          </a:p>
          <a:p>
            <a:pPr marL="860425" lvl="3" indent="0">
              <a:buNone/>
            </a:pPr>
            <a:r>
              <a:rPr lang="en-US" sz="3600" b="1" dirty="0">
                <a:sym typeface="Wingdings" pitchFamily="2" charset="2"/>
              </a:rPr>
              <a:t></a:t>
            </a:r>
            <a:r>
              <a:rPr lang="en-US" sz="3600" b="1" dirty="0"/>
              <a:t>CAS(&amp;a,0,1) = 0</a:t>
            </a:r>
          </a:p>
          <a:p>
            <a:pPr marL="860425" lvl="3" indent="0">
              <a:buNone/>
            </a:pPr>
            <a:r>
              <a:rPr lang="en-US" sz="3600" b="1" dirty="0">
                <a:sym typeface="Wingdings" pitchFamily="2" charset="2"/>
              </a:rPr>
              <a:t></a:t>
            </a:r>
            <a:r>
              <a:rPr lang="en-US" sz="3600" b="1" dirty="0"/>
              <a:t>a = 1</a:t>
            </a:r>
          </a:p>
          <a:p>
            <a:pPr lvl="2"/>
            <a:endParaRPr lang="en-NZ" sz="2400" dirty="0"/>
          </a:p>
        </p:txBody>
      </p:sp>
      <p:pic>
        <p:nvPicPr>
          <p:cNvPr id="4" name="Picture 3"/>
          <p:cNvPicPr>
            <a:picLocks noChangeAspect="1"/>
          </p:cNvPicPr>
          <p:nvPr/>
        </p:nvPicPr>
        <p:blipFill>
          <a:blip r:embed="rId3"/>
          <a:stretch>
            <a:fillRect/>
          </a:stretch>
        </p:blipFill>
        <p:spPr>
          <a:xfrm rot="1357152">
            <a:off x="7360241" y="5111606"/>
            <a:ext cx="1240129" cy="1093725"/>
          </a:xfrm>
          <a:prstGeom prst="rect">
            <a:avLst/>
          </a:prstGeom>
        </p:spPr>
      </p:pic>
      <p:pic>
        <p:nvPicPr>
          <p:cNvPr id="7" name="Picture 6">
            <a:extLst>
              <a:ext uri="{FF2B5EF4-FFF2-40B4-BE49-F238E27FC236}">
                <a16:creationId xmlns:a16="http://schemas.microsoft.com/office/drawing/2014/main" id="{0568F481-1701-6542-9DB2-F080F153439E}"/>
              </a:ext>
            </a:extLst>
          </p:cNvPr>
          <p:cNvPicPr>
            <a:picLocks noChangeAspect="1"/>
          </p:cNvPicPr>
          <p:nvPr/>
        </p:nvPicPr>
        <p:blipFill>
          <a:blip r:embed="rId4"/>
          <a:stretch>
            <a:fillRect/>
          </a:stretch>
        </p:blipFill>
        <p:spPr>
          <a:xfrm>
            <a:off x="1123410" y="0"/>
            <a:ext cx="6915150" cy="1870636"/>
          </a:xfrm>
          <a:prstGeom prst="rect">
            <a:avLst/>
          </a:prstGeom>
        </p:spPr>
      </p:pic>
    </p:spTree>
    <p:extLst>
      <p:ext uri="{BB962C8B-B14F-4D97-AF65-F5344CB8AC3E}">
        <p14:creationId xmlns:p14="http://schemas.microsoft.com/office/powerpoint/2010/main" val="104460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09800"/>
            <a:ext cx="8305800" cy="4419600"/>
          </a:xfrm>
        </p:spPr>
        <p:txBody>
          <a:bodyPr>
            <a:noAutofit/>
          </a:bodyPr>
          <a:lstStyle/>
          <a:p>
            <a:pPr lvl="2"/>
            <a:r>
              <a:rPr lang="en-US" sz="3600" b="1" dirty="0"/>
              <a:t>compare-and-swap (CAS)</a:t>
            </a:r>
          </a:p>
          <a:p>
            <a:pPr marL="860425" lvl="3" indent="0">
              <a:buNone/>
            </a:pPr>
            <a:r>
              <a:rPr lang="en-US" sz="3600" b="1" dirty="0"/>
              <a:t>Given, </a:t>
            </a:r>
          </a:p>
          <a:p>
            <a:pPr marL="860425" lvl="3" indent="0">
              <a:buNone/>
            </a:pPr>
            <a:r>
              <a:rPr lang="en-US" sz="3600" b="1" dirty="0"/>
              <a:t>a = 1, CAS(&amp;a,0,1) = ?</a:t>
            </a:r>
          </a:p>
          <a:p>
            <a:pPr marL="860425" lvl="3" indent="0">
              <a:buNone/>
            </a:pPr>
            <a:r>
              <a:rPr lang="en-US" sz="3600" b="1" dirty="0"/>
              <a:t>Results:</a:t>
            </a:r>
          </a:p>
          <a:p>
            <a:pPr marL="860425" lvl="3" indent="0">
              <a:buNone/>
            </a:pPr>
            <a:r>
              <a:rPr lang="en-US" sz="3600" b="1" dirty="0">
                <a:sym typeface="Wingdings" pitchFamily="2" charset="2"/>
              </a:rPr>
              <a:t></a:t>
            </a:r>
            <a:r>
              <a:rPr lang="en-US" sz="3600" b="1" dirty="0"/>
              <a:t>CAS(&amp;a,0,1) = ?</a:t>
            </a:r>
          </a:p>
          <a:p>
            <a:pPr marL="860425" lvl="3" indent="0">
              <a:buNone/>
            </a:pPr>
            <a:r>
              <a:rPr lang="en-US" sz="3600" b="1" dirty="0">
                <a:sym typeface="Wingdings" pitchFamily="2" charset="2"/>
              </a:rPr>
              <a:t></a:t>
            </a:r>
            <a:r>
              <a:rPr lang="en-US" sz="3600" b="1" dirty="0"/>
              <a:t>a = ?</a:t>
            </a:r>
          </a:p>
          <a:p>
            <a:pPr lvl="2"/>
            <a:endParaRPr lang="en-NZ" sz="2400" dirty="0"/>
          </a:p>
        </p:txBody>
      </p:sp>
      <p:pic>
        <p:nvPicPr>
          <p:cNvPr id="4" name="Picture 3"/>
          <p:cNvPicPr>
            <a:picLocks noChangeAspect="1"/>
          </p:cNvPicPr>
          <p:nvPr/>
        </p:nvPicPr>
        <p:blipFill>
          <a:blip r:embed="rId3"/>
          <a:stretch>
            <a:fillRect/>
          </a:stretch>
        </p:blipFill>
        <p:spPr>
          <a:xfrm rot="1357152">
            <a:off x="7360241" y="5111606"/>
            <a:ext cx="1240129" cy="1093725"/>
          </a:xfrm>
          <a:prstGeom prst="rect">
            <a:avLst/>
          </a:prstGeom>
        </p:spPr>
      </p:pic>
      <p:pic>
        <p:nvPicPr>
          <p:cNvPr id="7" name="Picture 6">
            <a:extLst>
              <a:ext uri="{FF2B5EF4-FFF2-40B4-BE49-F238E27FC236}">
                <a16:creationId xmlns:a16="http://schemas.microsoft.com/office/drawing/2014/main" id="{9A076E38-50D7-104C-A5F5-21DCBA7CD6C8}"/>
              </a:ext>
            </a:extLst>
          </p:cNvPr>
          <p:cNvPicPr>
            <a:picLocks noChangeAspect="1"/>
          </p:cNvPicPr>
          <p:nvPr/>
        </p:nvPicPr>
        <p:blipFill>
          <a:blip r:embed="rId4"/>
          <a:stretch>
            <a:fillRect/>
          </a:stretch>
        </p:blipFill>
        <p:spPr>
          <a:xfrm>
            <a:off x="1339361" y="0"/>
            <a:ext cx="6389077" cy="1728327"/>
          </a:xfrm>
          <a:prstGeom prst="rect">
            <a:avLst/>
          </a:prstGeom>
        </p:spPr>
      </p:pic>
    </p:spTree>
    <p:extLst>
      <p:ext uri="{BB962C8B-B14F-4D97-AF65-F5344CB8AC3E}">
        <p14:creationId xmlns:p14="http://schemas.microsoft.com/office/powerpoint/2010/main" val="228188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2209800"/>
            <a:ext cx="8305800" cy="4419600"/>
          </a:xfrm>
        </p:spPr>
        <p:txBody>
          <a:bodyPr>
            <a:noAutofit/>
          </a:bodyPr>
          <a:lstStyle/>
          <a:p>
            <a:pPr lvl="2"/>
            <a:r>
              <a:rPr lang="en-US" sz="3600" b="1" dirty="0"/>
              <a:t>compare-and-swap (CAS)</a:t>
            </a:r>
          </a:p>
          <a:p>
            <a:pPr marL="860425" lvl="3" indent="0">
              <a:buNone/>
            </a:pPr>
            <a:r>
              <a:rPr lang="en-US" sz="3600" b="1" dirty="0"/>
              <a:t>Given, </a:t>
            </a:r>
          </a:p>
          <a:p>
            <a:pPr marL="860425" lvl="3" indent="0">
              <a:buNone/>
            </a:pPr>
            <a:r>
              <a:rPr lang="en-US" sz="3600" b="1" dirty="0"/>
              <a:t>a = 1, CAS(&amp;a,0,1) = ?</a:t>
            </a:r>
          </a:p>
          <a:p>
            <a:pPr marL="860425" lvl="3" indent="0">
              <a:buNone/>
            </a:pPr>
            <a:r>
              <a:rPr lang="en-US" sz="3600" b="1" dirty="0"/>
              <a:t>Results:</a:t>
            </a:r>
          </a:p>
          <a:p>
            <a:pPr marL="860425" lvl="3" indent="0">
              <a:buNone/>
            </a:pPr>
            <a:r>
              <a:rPr lang="en-US" sz="3600" b="1" dirty="0">
                <a:sym typeface="Wingdings" pitchFamily="2" charset="2"/>
              </a:rPr>
              <a:t></a:t>
            </a:r>
            <a:r>
              <a:rPr lang="en-US" sz="3600" b="1" dirty="0"/>
              <a:t>CAS(&amp;a,0,1) = 1</a:t>
            </a:r>
          </a:p>
          <a:p>
            <a:pPr marL="860425" lvl="3" indent="0">
              <a:buNone/>
            </a:pPr>
            <a:r>
              <a:rPr lang="en-US" sz="3600" b="1" dirty="0">
                <a:sym typeface="Wingdings" pitchFamily="2" charset="2"/>
              </a:rPr>
              <a:t></a:t>
            </a:r>
            <a:r>
              <a:rPr lang="en-US" sz="3600" b="1" dirty="0"/>
              <a:t>a = 1</a:t>
            </a:r>
          </a:p>
          <a:p>
            <a:pPr lvl="2"/>
            <a:endParaRPr lang="en-NZ" sz="2400" dirty="0"/>
          </a:p>
        </p:txBody>
      </p:sp>
      <p:pic>
        <p:nvPicPr>
          <p:cNvPr id="4" name="Picture 3"/>
          <p:cNvPicPr>
            <a:picLocks noChangeAspect="1"/>
          </p:cNvPicPr>
          <p:nvPr/>
        </p:nvPicPr>
        <p:blipFill>
          <a:blip r:embed="rId3"/>
          <a:stretch>
            <a:fillRect/>
          </a:stretch>
        </p:blipFill>
        <p:spPr>
          <a:xfrm rot="1357152">
            <a:off x="7360241" y="5111606"/>
            <a:ext cx="1240129" cy="1093725"/>
          </a:xfrm>
          <a:prstGeom prst="rect">
            <a:avLst/>
          </a:prstGeom>
        </p:spPr>
      </p:pic>
      <p:pic>
        <p:nvPicPr>
          <p:cNvPr id="7" name="Picture 6">
            <a:extLst>
              <a:ext uri="{FF2B5EF4-FFF2-40B4-BE49-F238E27FC236}">
                <a16:creationId xmlns:a16="http://schemas.microsoft.com/office/drawing/2014/main" id="{78B7FC03-73C7-4841-8862-235364E6E485}"/>
              </a:ext>
            </a:extLst>
          </p:cNvPr>
          <p:cNvPicPr>
            <a:picLocks noChangeAspect="1"/>
          </p:cNvPicPr>
          <p:nvPr/>
        </p:nvPicPr>
        <p:blipFill>
          <a:blip r:embed="rId4"/>
          <a:stretch>
            <a:fillRect/>
          </a:stretch>
        </p:blipFill>
        <p:spPr>
          <a:xfrm>
            <a:off x="1339361" y="0"/>
            <a:ext cx="6389077" cy="1728327"/>
          </a:xfrm>
          <a:prstGeom prst="rect">
            <a:avLst/>
          </a:prstGeom>
        </p:spPr>
      </p:pic>
    </p:spTree>
    <p:extLst>
      <p:ext uri="{BB962C8B-B14F-4D97-AF65-F5344CB8AC3E}">
        <p14:creationId xmlns:p14="http://schemas.microsoft.com/office/powerpoint/2010/main" val="65320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47590"/>
          <a:stretch/>
        </p:blipFill>
        <p:spPr>
          <a:xfrm>
            <a:off x="1228040" y="760402"/>
            <a:ext cx="6687919" cy="5181600"/>
          </a:xfrm>
          <a:prstGeom prst="rect">
            <a:avLst/>
          </a:prstGeom>
        </p:spPr>
      </p:pic>
      <p:sp>
        <p:nvSpPr>
          <p:cNvPr id="9" name="TextBox 8"/>
          <p:cNvSpPr txBox="1"/>
          <p:nvPr/>
        </p:nvSpPr>
        <p:spPr>
          <a:xfrm>
            <a:off x="231531" y="5912932"/>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2" name="Rectangle 1">
            <a:extLst>
              <a:ext uri="{FF2B5EF4-FFF2-40B4-BE49-F238E27FC236}">
                <a16:creationId xmlns:a16="http://schemas.microsoft.com/office/drawing/2014/main" id="{C597B8E2-2A80-394E-B28F-276F81257E51}"/>
              </a:ext>
            </a:extLst>
          </p:cNvPr>
          <p:cNvSpPr/>
          <p:nvPr/>
        </p:nvSpPr>
        <p:spPr>
          <a:xfrm>
            <a:off x="879231" y="2286000"/>
            <a:ext cx="78867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8E887A8-A88D-A541-96BF-6D7602C5D758}"/>
              </a:ext>
            </a:extLst>
          </p:cNvPr>
          <p:cNvSpPr txBox="1"/>
          <p:nvPr/>
        </p:nvSpPr>
        <p:spPr>
          <a:xfrm>
            <a:off x="7269740" y="2511733"/>
            <a:ext cx="1815692" cy="369332"/>
          </a:xfrm>
          <a:prstGeom prst="rect">
            <a:avLst/>
          </a:prstGeom>
          <a:noFill/>
        </p:spPr>
        <p:txBody>
          <a:bodyPr wrap="square" rtlCol="0">
            <a:spAutoFit/>
          </a:bodyPr>
          <a:lstStyle/>
          <a:p>
            <a:r>
              <a:rPr lang="en-US" b="1" dirty="0">
                <a:solidFill>
                  <a:srgbClr val="7030A0"/>
                </a:solidFill>
              </a:rPr>
              <a:t>Busy Waiting</a:t>
            </a:r>
          </a:p>
        </p:txBody>
      </p:sp>
    </p:spTree>
    <p:extLst>
      <p:ext uri="{BB962C8B-B14F-4D97-AF65-F5344CB8AC3E}">
        <p14:creationId xmlns:p14="http://schemas.microsoft.com/office/powerpoint/2010/main" val="382564915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47590"/>
          <a:stretch/>
        </p:blipFill>
        <p:spPr>
          <a:xfrm>
            <a:off x="1228040" y="760402"/>
            <a:ext cx="6687919" cy="5181600"/>
          </a:xfrm>
          <a:prstGeom prst="rect">
            <a:avLst/>
          </a:prstGeom>
        </p:spPr>
      </p:pic>
      <p:sp>
        <p:nvSpPr>
          <p:cNvPr id="9" name="TextBox 8"/>
          <p:cNvSpPr txBox="1"/>
          <p:nvPr/>
        </p:nvSpPr>
        <p:spPr>
          <a:xfrm>
            <a:off x="231531" y="5912932"/>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2" name="Rectangle 1">
            <a:extLst>
              <a:ext uri="{FF2B5EF4-FFF2-40B4-BE49-F238E27FC236}">
                <a16:creationId xmlns:a16="http://schemas.microsoft.com/office/drawing/2014/main" id="{C597B8E2-2A80-394E-B28F-276F81257E51}"/>
              </a:ext>
            </a:extLst>
          </p:cNvPr>
          <p:cNvSpPr/>
          <p:nvPr/>
        </p:nvSpPr>
        <p:spPr>
          <a:xfrm>
            <a:off x="879231" y="2757823"/>
            <a:ext cx="7886700" cy="36933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6FD322C-B1CC-AD4B-84AA-D9D09E8DA2DE}"/>
              </a:ext>
            </a:extLst>
          </p:cNvPr>
          <p:cNvSpPr txBox="1"/>
          <p:nvPr/>
        </p:nvSpPr>
        <p:spPr>
          <a:xfrm>
            <a:off x="6636599" y="2743289"/>
            <a:ext cx="2164501" cy="369332"/>
          </a:xfrm>
          <a:prstGeom prst="rect">
            <a:avLst/>
          </a:prstGeom>
          <a:noFill/>
        </p:spPr>
        <p:txBody>
          <a:bodyPr wrap="square" rtlCol="0">
            <a:spAutoFit/>
          </a:bodyPr>
          <a:lstStyle/>
          <a:p>
            <a:r>
              <a:rPr lang="en-US" b="1" dirty="0">
                <a:solidFill>
                  <a:srgbClr val="7030A0"/>
                </a:solidFill>
              </a:rPr>
              <a:t>In Critical Section</a:t>
            </a:r>
          </a:p>
        </p:txBody>
      </p:sp>
    </p:spTree>
    <p:extLst>
      <p:ext uri="{BB962C8B-B14F-4D97-AF65-F5344CB8AC3E}">
        <p14:creationId xmlns:p14="http://schemas.microsoft.com/office/powerpoint/2010/main" val="335864938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47590"/>
          <a:stretch/>
        </p:blipFill>
        <p:spPr>
          <a:xfrm>
            <a:off x="1228040" y="760402"/>
            <a:ext cx="6687919" cy="5181600"/>
          </a:xfrm>
          <a:prstGeom prst="rect">
            <a:avLst/>
          </a:prstGeom>
        </p:spPr>
      </p:pic>
      <p:sp>
        <p:nvSpPr>
          <p:cNvPr id="9" name="TextBox 8"/>
          <p:cNvSpPr txBox="1"/>
          <p:nvPr/>
        </p:nvSpPr>
        <p:spPr>
          <a:xfrm>
            <a:off x="231531" y="5912932"/>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2" name="Rectangle 1">
            <a:extLst>
              <a:ext uri="{FF2B5EF4-FFF2-40B4-BE49-F238E27FC236}">
                <a16:creationId xmlns:a16="http://schemas.microsoft.com/office/drawing/2014/main" id="{C597B8E2-2A80-394E-B28F-276F81257E51}"/>
              </a:ext>
            </a:extLst>
          </p:cNvPr>
          <p:cNvSpPr/>
          <p:nvPr/>
        </p:nvSpPr>
        <p:spPr>
          <a:xfrm>
            <a:off x="879231" y="2981869"/>
            <a:ext cx="7886700" cy="36933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9F2DDAB-A6C2-3141-B14C-37405AC84DC1}"/>
              </a:ext>
            </a:extLst>
          </p:cNvPr>
          <p:cNvSpPr txBox="1"/>
          <p:nvPr/>
        </p:nvSpPr>
        <p:spPr>
          <a:xfrm>
            <a:off x="5943601" y="2943889"/>
            <a:ext cx="2857500" cy="369332"/>
          </a:xfrm>
          <a:prstGeom prst="rect">
            <a:avLst/>
          </a:prstGeom>
          <a:noFill/>
        </p:spPr>
        <p:txBody>
          <a:bodyPr wrap="square" rtlCol="0">
            <a:spAutoFit/>
          </a:bodyPr>
          <a:lstStyle/>
          <a:p>
            <a:r>
              <a:rPr lang="en-US" b="1" dirty="0">
                <a:solidFill>
                  <a:srgbClr val="7030A0"/>
                </a:solidFill>
              </a:rPr>
              <a:t>Leaving Critical Section</a:t>
            </a:r>
          </a:p>
        </p:txBody>
      </p:sp>
    </p:spTree>
    <p:extLst>
      <p:ext uri="{BB962C8B-B14F-4D97-AF65-F5344CB8AC3E}">
        <p14:creationId xmlns:p14="http://schemas.microsoft.com/office/powerpoint/2010/main" val="280124038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47590"/>
          <a:stretch/>
        </p:blipFill>
        <p:spPr>
          <a:xfrm>
            <a:off x="838200" y="762000"/>
            <a:ext cx="3542726" cy="2744798"/>
          </a:xfrm>
          <a:prstGeom prst="rect">
            <a:avLst/>
          </a:prstGeom>
        </p:spPr>
      </p:pic>
      <p:sp>
        <p:nvSpPr>
          <p:cNvPr id="9" name="TextBox 8"/>
          <p:cNvSpPr txBox="1"/>
          <p:nvPr/>
        </p:nvSpPr>
        <p:spPr>
          <a:xfrm>
            <a:off x="342900" y="6096000"/>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pic>
        <p:nvPicPr>
          <p:cNvPr id="5" name="Picture 4">
            <a:extLst>
              <a:ext uri="{FF2B5EF4-FFF2-40B4-BE49-F238E27FC236}">
                <a16:creationId xmlns:a16="http://schemas.microsoft.com/office/drawing/2014/main" id="{3091225B-1B7D-3F48-9833-308E70504974}"/>
              </a:ext>
            </a:extLst>
          </p:cNvPr>
          <p:cNvPicPr>
            <a:picLocks noChangeAspect="1"/>
          </p:cNvPicPr>
          <p:nvPr/>
        </p:nvPicPr>
        <p:blipFill rotWithShape="1">
          <a:blip r:embed="rId3"/>
          <a:srcRect r="47590"/>
          <a:stretch/>
        </p:blipFill>
        <p:spPr>
          <a:xfrm>
            <a:off x="5029200" y="762000"/>
            <a:ext cx="3542726" cy="2744798"/>
          </a:xfrm>
          <a:prstGeom prst="rect">
            <a:avLst/>
          </a:prstGeom>
        </p:spPr>
      </p:pic>
      <p:pic>
        <p:nvPicPr>
          <p:cNvPr id="6" name="Picture 5">
            <a:extLst>
              <a:ext uri="{FF2B5EF4-FFF2-40B4-BE49-F238E27FC236}">
                <a16:creationId xmlns:a16="http://schemas.microsoft.com/office/drawing/2014/main" id="{E0DA54BD-C36B-6E4E-A3B0-09FB1BB92778}"/>
              </a:ext>
            </a:extLst>
          </p:cNvPr>
          <p:cNvPicPr>
            <a:picLocks noChangeAspect="1"/>
          </p:cNvPicPr>
          <p:nvPr/>
        </p:nvPicPr>
        <p:blipFill rotWithShape="1">
          <a:blip r:embed="rId3"/>
          <a:srcRect r="47590"/>
          <a:stretch/>
        </p:blipFill>
        <p:spPr>
          <a:xfrm>
            <a:off x="838200" y="3429000"/>
            <a:ext cx="3542726" cy="2744798"/>
          </a:xfrm>
          <a:prstGeom prst="rect">
            <a:avLst/>
          </a:prstGeom>
        </p:spPr>
      </p:pic>
      <p:pic>
        <p:nvPicPr>
          <p:cNvPr id="7" name="Picture 6">
            <a:extLst>
              <a:ext uri="{FF2B5EF4-FFF2-40B4-BE49-F238E27FC236}">
                <a16:creationId xmlns:a16="http://schemas.microsoft.com/office/drawing/2014/main" id="{6C9F2CFE-9048-574E-AA65-EAD3893D668A}"/>
              </a:ext>
            </a:extLst>
          </p:cNvPr>
          <p:cNvPicPr>
            <a:picLocks noChangeAspect="1"/>
          </p:cNvPicPr>
          <p:nvPr/>
        </p:nvPicPr>
        <p:blipFill rotWithShape="1">
          <a:blip r:embed="rId3"/>
          <a:srcRect r="47590"/>
          <a:stretch/>
        </p:blipFill>
        <p:spPr>
          <a:xfrm>
            <a:off x="4999892" y="3407152"/>
            <a:ext cx="3542726" cy="2744798"/>
          </a:xfrm>
          <a:prstGeom prst="rect">
            <a:avLst/>
          </a:prstGeom>
        </p:spPr>
      </p:pic>
      <p:sp>
        <p:nvSpPr>
          <p:cNvPr id="2" name="Right Arrow 1">
            <a:extLst>
              <a:ext uri="{FF2B5EF4-FFF2-40B4-BE49-F238E27FC236}">
                <a16:creationId xmlns:a16="http://schemas.microsoft.com/office/drawing/2014/main" id="{E8309CB9-D389-FA48-B9CB-CF2E9FEC0E27}"/>
              </a:ext>
            </a:extLst>
          </p:cNvPr>
          <p:cNvSpPr/>
          <p:nvPr/>
        </p:nvSpPr>
        <p:spPr>
          <a:xfrm>
            <a:off x="76200" y="1905000"/>
            <a:ext cx="121920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4D0B36-C59D-A445-83A9-70888B2FB4D1}"/>
              </a:ext>
            </a:extLst>
          </p:cNvPr>
          <p:cNvSpPr txBox="1"/>
          <p:nvPr/>
        </p:nvSpPr>
        <p:spPr>
          <a:xfrm>
            <a:off x="76200" y="2254550"/>
            <a:ext cx="4544834" cy="646331"/>
          </a:xfrm>
          <a:prstGeom prst="rect">
            <a:avLst/>
          </a:prstGeom>
          <a:noFill/>
        </p:spPr>
        <p:txBody>
          <a:bodyPr wrap="none" rtlCol="0">
            <a:spAutoFit/>
          </a:bodyPr>
          <a:lstStyle/>
          <a:p>
            <a:r>
              <a:rPr lang="en-US" b="1" dirty="0">
                <a:solidFill>
                  <a:srgbClr val="FF0000"/>
                </a:solidFill>
              </a:rPr>
              <a:t>P1 is in Critical Section, </a:t>
            </a:r>
            <a:br>
              <a:rPr lang="en-US" b="1" dirty="0">
                <a:solidFill>
                  <a:srgbClr val="FF0000"/>
                </a:solidFill>
              </a:rPr>
            </a:br>
            <a:r>
              <a:rPr lang="en-US" b="1" dirty="0">
                <a:solidFill>
                  <a:srgbClr val="FF0000"/>
                </a:solidFill>
              </a:rPr>
              <a:t>since P1 is the first one to find bolt == 0</a:t>
            </a:r>
          </a:p>
        </p:txBody>
      </p:sp>
      <p:sp>
        <p:nvSpPr>
          <p:cNvPr id="4" name="TextBox 3">
            <a:extLst>
              <a:ext uri="{FF2B5EF4-FFF2-40B4-BE49-F238E27FC236}">
                <a16:creationId xmlns:a16="http://schemas.microsoft.com/office/drawing/2014/main" id="{44D00683-B8A6-3143-8F62-8344AEE81467}"/>
              </a:ext>
            </a:extLst>
          </p:cNvPr>
          <p:cNvSpPr txBox="1"/>
          <p:nvPr/>
        </p:nvSpPr>
        <p:spPr>
          <a:xfrm>
            <a:off x="6025498" y="2250831"/>
            <a:ext cx="2775602" cy="369332"/>
          </a:xfrm>
          <a:prstGeom prst="rect">
            <a:avLst/>
          </a:prstGeom>
          <a:noFill/>
        </p:spPr>
        <p:txBody>
          <a:bodyPr wrap="square" rtlCol="0">
            <a:spAutoFit/>
          </a:bodyPr>
          <a:lstStyle/>
          <a:p>
            <a:r>
              <a:rPr lang="en-US" b="1" dirty="0">
                <a:solidFill>
                  <a:srgbClr val="FF0000"/>
                </a:solidFill>
              </a:rPr>
              <a:t>P2 waits since bolt == 1</a:t>
            </a:r>
          </a:p>
        </p:txBody>
      </p:sp>
      <p:sp>
        <p:nvSpPr>
          <p:cNvPr id="11" name="TextBox 10">
            <a:extLst>
              <a:ext uri="{FF2B5EF4-FFF2-40B4-BE49-F238E27FC236}">
                <a16:creationId xmlns:a16="http://schemas.microsoft.com/office/drawing/2014/main" id="{42D79171-AF26-9E4B-9A42-E9EB598F5E32}"/>
              </a:ext>
            </a:extLst>
          </p:cNvPr>
          <p:cNvSpPr txBox="1"/>
          <p:nvPr/>
        </p:nvSpPr>
        <p:spPr>
          <a:xfrm>
            <a:off x="1619978" y="4875384"/>
            <a:ext cx="2775602" cy="369332"/>
          </a:xfrm>
          <a:prstGeom prst="rect">
            <a:avLst/>
          </a:prstGeom>
          <a:noFill/>
        </p:spPr>
        <p:txBody>
          <a:bodyPr wrap="square" rtlCol="0">
            <a:spAutoFit/>
          </a:bodyPr>
          <a:lstStyle/>
          <a:p>
            <a:r>
              <a:rPr lang="en-US" b="1" dirty="0">
                <a:solidFill>
                  <a:srgbClr val="FF0000"/>
                </a:solidFill>
              </a:rPr>
              <a:t>P3 waits since bolt == 1</a:t>
            </a:r>
          </a:p>
        </p:txBody>
      </p:sp>
      <p:sp>
        <p:nvSpPr>
          <p:cNvPr id="12" name="TextBox 11">
            <a:extLst>
              <a:ext uri="{FF2B5EF4-FFF2-40B4-BE49-F238E27FC236}">
                <a16:creationId xmlns:a16="http://schemas.microsoft.com/office/drawing/2014/main" id="{D98393F5-4CD4-8E4C-BDB3-7DE5CF8CAC01}"/>
              </a:ext>
            </a:extLst>
          </p:cNvPr>
          <p:cNvSpPr txBox="1"/>
          <p:nvPr/>
        </p:nvSpPr>
        <p:spPr>
          <a:xfrm>
            <a:off x="5819770" y="4895983"/>
            <a:ext cx="2775602" cy="369332"/>
          </a:xfrm>
          <a:prstGeom prst="rect">
            <a:avLst/>
          </a:prstGeom>
          <a:noFill/>
        </p:spPr>
        <p:txBody>
          <a:bodyPr wrap="square" rtlCol="0">
            <a:spAutoFit/>
          </a:bodyPr>
          <a:lstStyle/>
          <a:p>
            <a:r>
              <a:rPr lang="en-US" b="1" dirty="0">
                <a:solidFill>
                  <a:srgbClr val="FF0000"/>
                </a:solidFill>
              </a:rPr>
              <a:t>P4 waits since bolt == 1</a:t>
            </a:r>
          </a:p>
        </p:txBody>
      </p:sp>
    </p:spTree>
    <p:extLst>
      <p:ext uri="{BB962C8B-B14F-4D97-AF65-F5344CB8AC3E}">
        <p14:creationId xmlns:p14="http://schemas.microsoft.com/office/powerpoint/2010/main" val="34046623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a:t>Operating System design is concerned with the management of processes and threads:</a:t>
            </a:r>
          </a:p>
          <a:p>
            <a:pPr lvl="2"/>
            <a:r>
              <a:rPr lang="en-US" sz="3400" dirty="0"/>
              <a:t>Multiprogramming</a:t>
            </a:r>
          </a:p>
          <a:p>
            <a:pPr lvl="2"/>
            <a:r>
              <a:rPr lang="en-US" sz="3400" dirty="0"/>
              <a:t>Multiprocessing</a:t>
            </a:r>
          </a:p>
          <a:p>
            <a:pPr lvl="2"/>
            <a:r>
              <a:rPr lang="en-US" sz="3400" dirty="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47590"/>
          <a:stretch/>
        </p:blipFill>
        <p:spPr>
          <a:xfrm>
            <a:off x="838200" y="762000"/>
            <a:ext cx="3542726" cy="2744798"/>
          </a:xfrm>
          <a:prstGeom prst="rect">
            <a:avLst/>
          </a:prstGeom>
        </p:spPr>
      </p:pic>
      <p:sp>
        <p:nvSpPr>
          <p:cNvPr id="9" name="TextBox 8"/>
          <p:cNvSpPr txBox="1"/>
          <p:nvPr/>
        </p:nvSpPr>
        <p:spPr>
          <a:xfrm>
            <a:off x="342900" y="6096000"/>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pic>
        <p:nvPicPr>
          <p:cNvPr id="5" name="Picture 4">
            <a:extLst>
              <a:ext uri="{FF2B5EF4-FFF2-40B4-BE49-F238E27FC236}">
                <a16:creationId xmlns:a16="http://schemas.microsoft.com/office/drawing/2014/main" id="{3091225B-1B7D-3F48-9833-308E70504974}"/>
              </a:ext>
            </a:extLst>
          </p:cNvPr>
          <p:cNvPicPr>
            <a:picLocks noChangeAspect="1"/>
          </p:cNvPicPr>
          <p:nvPr/>
        </p:nvPicPr>
        <p:blipFill rotWithShape="1">
          <a:blip r:embed="rId3"/>
          <a:srcRect r="47590"/>
          <a:stretch/>
        </p:blipFill>
        <p:spPr>
          <a:xfrm>
            <a:off x="5029200" y="762000"/>
            <a:ext cx="3542726" cy="2744798"/>
          </a:xfrm>
          <a:prstGeom prst="rect">
            <a:avLst/>
          </a:prstGeom>
        </p:spPr>
      </p:pic>
      <p:pic>
        <p:nvPicPr>
          <p:cNvPr id="6" name="Picture 5">
            <a:extLst>
              <a:ext uri="{FF2B5EF4-FFF2-40B4-BE49-F238E27FC236}">
                <a16:creationId xmlns:a16="http://schemas.microsoft.com/office/drawing/2014/main" id="{E0DA54BD-C36B-6E4E-A3B0-09FB1BB92778}"/>
              </a:ext>
            </a:extLst>
          </p:cNvPr>
          <p:cNvPicPr>
            <a:picLocks noChangeAspect="1"/>
          </p:cNvPicPr>
          <p:nvPr/>
        </p:nvPicPr>
        <p:blipFill rotWithShape="1">
          <a:blip r:embed="rId3"/>
          <a:srcRect r="47590"/>
          <a:stretch/>
        </p:blipFill>
        <p:spPr>
          <a:xfrm>
            <a:off x="838200" y="3429000"/>
            <a:ext cx="3542726" cy="2744798"/>
          </a:xfrm>
          <a:prstGeom prst="rect">
            <a:avLst/>
          </a:prstGeom>
        </p:spPr>
      </p:pic>
      <p:pic>
        <p:nvPicPr>
          <p:cNvPr id="7" name="Picture 6">
            <a:extLst>
              <a:ext uri="{FF2B5EF4-FFF2-40B4-BE49-F238E27FC236}">
                <a16:creationId xmlns:a16="http://schemas.microsoft.com/office/drawing/2014/main" id="{6C9F2CFE-9048-574E-AA65-EAD3893D668A}"/>
              </a:ext>
            </a:extLst>
          </p:cNvPr>
          <p:cNvPicPr>
            <a:picLocks noChangeAspect="1"/>
          </p:cNvPicPr>
          <p:nvPr/>
        </p:nvPicPr>
        <p:blipFill rotWithShape="1">
          <a:blip r:embed="rId3"/>
          <a:srcRect r="47590"/>
          <a:stretch/>
        </p:blipFill>
        <p:spPr>
          <a:xfrm>
            <a:off x="4999892" y="3407152"/>
            <a:ext cx="3542726" cy="2744798"/>
          </a:xfrm>
          <a:prstGeom prst="rect">
            <a:avLst/>
          </a:prstGeom>
        </p:spPr>
      </p:pic>
      <p:sp>
        <p:nvSpPr>
          <p:cNvPr id="2" name="Right Arrow 1">
            <a:extLst>
              <a:ext uri="{FF2B5EF4-FFF2-40B4-BE49-F238E27FC236}">
                <a16:creationId xmlns:a16="http://schemas.microsoft.com/office/drawing/2014/main" id="{E8309CB9-D389-FA48-B9CB-CF2E9FEC0E27}"/>
              </a:ext>
            </a:extLst>
          </p:cNvPr>
          <p:cNvSpPr/>
          <p:nvPr/>
        </p:nvSpPr>
        <p:spPr>
          <a:xfrm>
            <a:off x="76200" y="1905000"/>
            <a:ext cx="1219200" cy="45719"/>
          </a:xfrm>
          <a:prstGeom prst="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4D0B36-C59D-A445-83A9-70888B2FB4D1}"/>
              </a:ext>
            </a:extLst>
          </p:cNvPr>
          <p:cNvSpPr txBox="1"/>
          <p:nvPr/>
        </p:nvSpPr>
        <p:spPr>
          <a:xfrm>
            <a:off x="76200" y="2254550"/>
            <a:ext cx="4544834" cy="646331"/>
          </a:xfrm>
          <a:prstGeom prst="rect">
            <a:avLst/>
          </a:prstGeom>
          <a:noFill/>
        </p:spPr>
        <p:txBody>
          <a:bodyPr wrap="none" rtlCol="0">
            <a:spAutoFit/>
          </a:bodyPr>
          <a:lstStyle/>
          <a:p>
            <a:r>
              <a:rPr lang="en-US" b="1" dirty="0">
                <a:solidFill>
                  <a:srgbClr val="FF0000"/>
                </a:solidFill>
              </a:rPr>
              <a:t>P1 is in Critical Section, </a:t>
            </a:r>
            <a:br>
              <a:rPr lang="en-US" b="1" dirty="0">
                <a:solidFill>
                  <a:srgbClr val="FF0000"/>
                </a:solidFill>
              </a:rPr>
            </a:br>
            <a:r>
              <a:rPr lang="en-US" b="1" dirty="0">
                <a:solidFill>
                  <a:srgbClr val="FF0000"/>
                </a:solidFill>
              </a:rPr>
              <a:t>since P1 is the first one to find bolt == 0</a:t>
            </a:r>
          </a:p>
        </p:txBody>
      </p:sp>
      <p:sp>
        <p:nvSpPr>
          <p:cNvPr id="4" name="TextBox 3">
            <a:extLst>
              <a:ext uri="{FF2B5EF4-FFF2-40B4-BE49-F238E27FC236}">
                <a16:creationId xmlns:a16="http://schemas.microsoft.com/office/drawing/2014/main" id="{44D00683-B8A6-3143-8F62-8344AEE81467}"/>
              </a:ext>
            </a:extLst>
          </p:cNvPr>
          <p:cNvSpPr txBox="1"/>
          <p:nvPr/>
        </p:nvSpPr>
        <p:spPr>
          <a:xfrm>
            <a:off x="6025498" y="2250831"/>
            <a:ext cx="2775602" cy="369332"/>
          </a:xfrm>
          <a:prstGeom prst="rect">
            <a:avLst/>
          </a:prstGeom>
          <a:noFill/>
        </p:spPr>
        <p:txBody>
          <a:bodyPr wrap="square" rtlCol="0">
            <a:spAutoFit/>
          </a:bodyPr>
          <a:lstStyle/>
          <a:p>
            <a:r>
              <a:rPr lang="en-US" b="1" dirty="0">
                <a:solidFill>
                  <a:srgbClr val="FF0000"/>
                </a:solidFill>
              </a:rPr>
              <a:t>P2 waits since bolt == 1</a:t>
            </a:r>
          </a:p>
        </p:txBody>
      </p:sp>
      <p:sp>
        <p:nvSpPr>
          <p:cNvPr id="11" name="TextBox 10">
            <a:extLst>
              <a:ext uri="{FF2B5EF4-FFF2-40B4-BE49-F238E27FC236}">
                <a16:creationId xmlns:a16="http://schemas.microsoft.com/office/drawing/2014/main" id="{42D79171-AF26-9E4B-9A42-E9EB598F5E32}"/>
              </a:ext>
            </a:extLst>
          </p:cNvPr>
          <p:cNvSpPr txBox="1"/>
          <p:nvPr/>
        </p:nvSpPr>
        <p:spPr>
          <a:xfrm>
            <a:off x="1619978" y="4875384"/>
            <a:ext cx="2775602" cy="369332"/>
          </a:xfrm>
          <a:prstGeom prst="rect">
            <a:avLst/>
          </a:prstGeom>
          <a:noFill/>
        </p:spPr>
        <p:txBody>
          <a:bodyPr wrap="square" rtlCol="0">
            <a:spAutoFit/>
          </a:bodyPr>
          <a:lstStyle/>
          <a:p>
            <a:r>
              <a:rPr lang="en-US" b="1" dirty="0">
                <a:solidFill>
                  <a:srgbClr val="FF0000"/>
                </a:solidFill>
              </a:rPr>
              <a:t>P3 waits since bolt == 1</a:t>
            </a:r>
          </a:p>
        </p:txBody>
      </p:sp>
      <p:sp>
        <p:nvSpPr>
          <p:cNvPr id="12" name="TextBox 11">
            <a:extLst>
              <a:ext uri="{FF2B5EF4-FFF2-40B4-BE49-F238E27FC236}">
                <a16:creationId xmlns:a16="http://schemas.microsoft.com/office/drawing/2014/main" id="{D98393F5-4CD4-8E4C-BDB3-7DE5CF8CAC01}"/>
              </a:ext>
            </a:extLst>
          </p:cNvPr>
          <p:cNvSpPr txBox="1"/>
          <p:nvPr/>
        </p:nvSpPr>
        <p:spPr>
          <a:xfrm>
            <a:off x="5819770" y="4895983"/>
            <a:ext cx="2775602" cy="369332"/>
          </a:xfrm>
          <a:prstGeom prst="rect">
            <a:avLst/>
          </a:prstGeom>
          <a:noFill/>
        </p:spPr>
        <p:txBody>
          <a:bodyPr wrap="square" rtlCol="0">
            <a:spAutoFit/>
          </a:bodyPr>
          <a:lstStyle/>
          <a:p>
            <a:r>
              <a:rPr lang="en-US" b="1" dirty="0">
                <a:solidFill>
                  <a:srgbClr val="FF0000"/>
                </a:solidFill>
              </a:rPr>
              <a:t>P4 waits since bolt == 1</a:t>
            </a:r>
          </a:p>
        </p:txBody>
      </p:sp>
      <p:sp>
        <p:nvSpPr>
          <p:cNvPr id="13" name="TextBox 12">
            <a:extLst>
              <a:ext uri="{FF2B5EF4-FFF2-40B4-BE49-F238E27FC236}">
                <a16:creationId xmlns:a16="http://schemas.microsoft.com/office/drawing/2014/main" id="{B8F9F789-D481-2949-9894-629310C8B27E}"/>
              </a:ext>
            </a:extLst>
          </p:cNvPr>
          <p:cNvSpPr txBox="1"/>
          <p:nvPr/>
        </p:nvSpPr>
        <p:spPr>
          <a:xfrm>
            <a:off x="2756308" y="4293786"/>
            <a:ext cx="1815692" cy="369332"/>
          </a:xfrm>
          <a:prstGeom prst="rect">
            <a:avLst/>
          </a:prstGeom>
          <a:noFill/>
        </p:spPr>
        <p:txBody>
          <a:bodyPr wrap="square" rtlCol="0">
            <a:spAutoFit/>
          </a:bodyPr>
          <a:lstStyle/>
          <a:p>
            <a:r>
              <a:rPr lang="en-US" b="1" dirty="0">
                <a:solidFill>
                  <a:srgbClr val="7030A0"/>
                </a:solidFill>
              </a:rPr>
              <a:t>Busy Waiting</a:t>
            </a:r>
          </a:p>
        </p:txBody>
      </p:sp>
      <p:sp>
        <p:nvSpPr>
          <p:cNvPr id="14" name="TextBox 13">
            <a:extLst>
              <a:ext uri="{FF2B5EF4-FFF2-40B4-BE49-F238E27FC236}">
                <a16:creationId xmlns:a16="http://schemas.microsoft.com/office/drawing/2014/main" id="{79032E3D-337B-9947-9D33-75D9705342B1}"/>
              </a:ext>
            </a:extLst>
          </p:cNvPr>
          <p:cNvSpPr txBox="1"/>
          <p:nvPr/>
        </p:nvSpPr>
        <p:spPr>
          <a:xfrm>
            <a:off x="6832435" y="4284702"/>
            <a:ext cx="1815692" cy="369332"/>
          </a:xfrm>
          <a:prstGeom prst="rect">
            <a:avLst/>
          </a:prstGeom>
          <a:noFill/>
        </p:spPr>
        <p:txBody>
          <a:bodyPr wrap="square" rtlCol="0">
            <a:spAutoFit/>
          </a:bodyPr>
          <a:lstStyle/>
          <a:p>
            <a:r>
              <a:rPr lang="en-US" b="1" dirty="0">
                <a:solidFill>
                  <a:srgbClr val="7030A0"/>
                </a:solidFill>
              </a:rPr>
              <a:t>Busy Waiting</a:t>
            </a:r>
          </a:p>
        </p:txBody>
      </p:sp>
      <p:sp>
        <p:nvSpPr>
          <p:cNvPr id="15" name="TextBox 14">
            <a:extLst>
              <a:ext uri="{FF2B5EF4-FFF2-40B4-BE49-F238E27FC236}">
                <a16:creationId xmlns:a16="http://schemas.microsoft.com/office/drawing/2014/main" id="{120BFCFC-75C3-C440-99DD-4207FC8A9E55}"/>
              </a:ext>
            </a:extLst>
          </p:cNvPr>
          <p:cNvSpPr txBox="1"/>
          <p:nvPr/>
        </p:nvSpPr>
        <p:spPr>
          <a:xfrm>
            <a:off x="6832435" y="1624927"/>
            <a:ext cx="1815692" cy="369332"/>
          </a:xfrm>
          <a:prstGeom prst="rect">
            <a:avLst/>
          </a:prstGeom>
          <a:noFill/>
        </p:spPr>
        <p:txBody>
          <a:bodyPr wrap="square" rtlCol="0">
            <a:spAutoFit/>
          </a:bodyPr>
          <a:lstStyle/>
          <a:p>
            <a:r>
              <a:rPr lang="en-US" b="1" dirty="0">
                <a:solidFill>
                  <a:srgbClr val="7030A0"/>
                </a:solidFill>
              </a:rPr>
              <a:t>Busy Waiting</a:t>
            </a:r>
          </a:p>
        </p:txBody>
      </p:sp>
    </p:spTree>
    <p:extLst>
      <p:ext uri="{BB962C8B-B14F-4D97-AF65-F5344CB8AC3E}">
        <p14:creationId xmlns:p14="http://schemas.microsoft.com/office/powerpoint/2010/main" val="193594296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42900" y="6096000"/>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pic>
        <p:nvPicPr>
          <p:cNvPr id="5" name="Picture 4">
            <a:extLst>
              <a:ext uri="{FF2B5EF4-FFF2-40B4-BE49-F238E27FC236}">
                <a16:creationId xmlns:a16="http://schemas.microsoft.com/office/drawing/2014/main" id="{3091225B-1B7D-3F48-9833-308E70504974}"/>
              </a:ext>
            </a:extLst>
          </p:cNvPr>
          <p:cNvPicPr>
            <a:picLocks noChangeAspect="1"/>
          </p:cNvPicPr>
          <p:nvPr/>
        </p:nvPicPr>
        <p:blipFill rotWithShape="1">
          <a:blip r:embed="rId3"/>
          <a:srcRect r="47590"/>
          <a:stretch/>
        </p:blipFill>
        <p:spPr>
          <a:xfrm>
            <a:off x="5029200" y="762000"/>
            <a:ext cx="3542726" cy="2744798"/>
          </a:xfrm>
          <a:prstGeom prst="rect">
            <a:avLst/>
          </a:prstGeom>
        </p:spPr>
      </p:pic>
      <p:pic>
        <p:nvPicPr>
          <p:cNvPr id="6" name="Picture 5">
            <a:extLst>
              <a:ext uri="{FF2B5EF4-FFF2-40B4-BE49-F238E27FC236}">
                <a16:creationId xmlns:a16="http://schemas.microsoft.com/office/drawing/2014/main" id="{E0DA54BD-C36B-6E4E-A3B0-09FB1BB92778}"/>
              </a:ext>
            </a:extLst>
          </p:cNvPr>
          <p:cNvPicPr>
            <a:picLocks noChangeAspect="1"/>
          </p:cNvPicPr>
          <p:nvPr/>
        </p:nvPicPr>
        <p:blipFill rotWithShape="1">
          <a:blip r:embed="rId3"/>
          <a:srcRect r="47590"/>
          <a:stretch/>
        </p:blipFill>
        <p:spPr>
          <a:xfrm>
            <a:off x="838200" y="3429000"/>
            <a:ext cx="3542726" cy="2744798"/>
          </a:xfrm>
          <a:prstGeom prst="rect">
            <a:avLst/>
          </a:prstGeom>
        </p:spPr>
      </p:pic>
      <p:pic>
        <p:nvPicPr>
          <p:cNvPr id="7" name="Picture 6">
            <a:extLst>
              <a:ext uri="{FF2B5EF4-FFF2-40B4-BE49-F238E27FC236}">
                <a16:creationId xmlns:a16="http://schemas.microsoft.com/office/drawing/2014/main" id="{6C9F2CFE-9048-574E-AA65-EAD3893D668A}"/>
              </a:ext>
            </a:extLst>
          </p:cNvPr>
          <p:cNvPicPr>
            <a:picLocks noChangeAspect="1"/>
          </p:cNvPicPr>
          <p:nvPr/>
        </p:nvPicPr>
        <p:blipFill rotWithShape="1">
          <a:blip r:embed="rId3"/>
          <a:srcRect r="47590"/>
          <a:stretch/>
        </p:blipFill>
        <p:spPr>
          <a:xfrm>
            <a:off x="4999892" y="3407152"/>
            <a:ext cx="3542726" cy="2744798"/>
          </a:xfrm>
          <a:prstGeom prst="rect">
            <a:avLst/>
          </a:prstGeom>
        </p:spPr>
      </p:pic>
      <p:sp>
        <p:nvSpPr>
          <p:cNvPr id="4" name="TextBox 3">
            <a:extLst>
              <a:ext uri="{FF2B5EF4-FFF2-40B4-BE49-F238E27FC236}">
                <a16:creationId xmlns:a16="http://schemas.microsoft.com/office/drawing/2014/main" id="{44D00683-B8A6-3143-8F62-8344AEE81467}"/>
              </a:ext>
            </a:extLst>
          </p:cNvPr>
          <p:cNvSpPr txBox="1"/>
          <p:nvPr/>
        </p:nvSpPr>
        <p:spPr>
          <a:xfrm>
            <a:off x="6025498" y="2250831"/>
            <a:ext cx="2775602" cy="369332"/>
          </a:xfrm>
          <a:prstGeom prst="rect">
            <a:avLst/>
          </a:prstGeom>
          <a:noFill/>
        </p:spPr>
        <p:txBody>
          <a:bodyPr wrap="square" rtlCol="0">
            <a:spAutoFit/>
          </a:bodyPr>
          <a:lstStyle/>
          <a:p>
            <a:r>
              <a:rPr lang="en-US" b="1" dirty="0">
                <a:solidFill>
                  <a:srgbClr val="FF0000"/>
                </a:solidFill>
              </a:rPr>
              <a:t>P2 waits since bolt == 1</a:t>
            </a:r>
          </a:p>
        </p:txBody>
      </p:sp>
      <p:sp>
        <p:nvSpPr>
          <p:cNvPr id="11" name="TextBox 10">
            <a:extLst>
              <a:ext uri="{FF2B5EF4-FFF2-40B4-BE49-F238E27FC236}">
                <a16:creationId xmlns:a16="http://schemas.microsoft.com/office/drawing/2014/main" id="{42D79171-AF26-9E4B-9A42-E9EB598F5E32}"/>
              </a:ext>
            </a:extLst>
          </p:cNvPr>
          <p:cNvSpPr txBox="1"/>
          <p:nvPr/>
        </p:nvSpPr>
        <p:spPr>
          <a:xfrm>
            <a:off x="1619978" y="4875384"/>
            <a:ext cx="2775602" cy="369332"/>
          </a:xfrm>
          <a:prstGeom prst="rect">
            <a:avLst/>
          </a:prstGeom>
          <a:noFill/>
        </p:spPr>
        <p:txBody>
          <a:bodyPr wrap="square" rtlCol="0">
            <a:spAutoFit/>
          </a:bodyPr>
          <a:lstStyle/>
          <a:p>
            <a:r>
              <a:rPr lang="en-US" b="1" dirty="0">
                <a:solidFill>
                  <a:srgbClr val="FF0000"/>
                </a:solidFill>
              </a:rPr>
              <a:t>P3 waits since bolt == 1</a:t>
            </a:r>
          </a:p>
        </p:txBody>
      </p:sp>
      <p:sp>
        <p:nvSpPr>
          <p:cNvPr id="12" name="TextBox 11">
            <a:extLst>
              <a:ext uri="{FF2B5EF4-FFF2-40B4-BE49-F238E27FC236}">
                <a16:creationId xmlns:a16="http://schemas.microsoft.com/office/drawing/2014/main" id="{D98393F5-4CD4-8E4C-BDB3-7DE5CF8CAC01}"/>
              </a:ext>
            </a:extLst>
          </p:cNvPr>
          <p:cNvSpPr txBox="1"/>
          <p:nvPr/>
        </p:nvSpPr>
        <p:spPr>
          <a:xfrm>
            <a:off x="5819770" y="4895983"/>
            <a:ext cx="2775602" cy="369332"/>
          </a:xfrm>
          <a:prstGeom prst="rect">
            <a:avLst/>
          </a:prstGeom>
          <a:noFill/>
        </p:spPr>
        <p:txBody>
          <a:bodyPr wrap="square" rtlCol="0">
            <a:spAutoFit/>
          </a:bodyPr>
          <a:lstStyle/>
          <a:p>
            <a:r>
              <a:rPr lang="en-US" b="1" dirty="0">
                <a:solidFill>
                  <a:srgbClr val="FF0000"/>
                </a:solidFill>
              </a:rPr>
              <a:t>P4 waits since bolt == 1</a:t>
            </a:r>
          </a:p>
        </p:txBody>
      </p:sp>
      <p:sp>
        <p:nvSpPr>
          <p:cNvPr id="13" name="TextBox 12">
            <a:extLst>
              <a:ext uri="{FF2B5EF4-FFF2-40B4-BE49-F238E27FC236}">
                <a16:creationId xmlns:a16="http://schemas.microsoft.com/office/drawing/2014/main" id="{B8F9F789-D481-2949-9894-629310C8B27E}"/>
              </a:ext>
            </a:extLst>
          </p:cNvPr>
          <p:cNvSpPr txBox="1"/>
          <p:nvPr/>
        </p:nvSpPr>
        <p:spPr>
          <a:xfrm>
            <a:off x="2756308" y="4293786"/>
            <a:ext cx="1815692" cy="369332"/>
          </a:xfrm>
          <a:prstGeom prst="rect">
            <a:avLst/>
          </a:prstGeom>
          <a:noFill/>
        </p:spPr>
        <p:txBody>
          <a:bodyPr wrap="square" rtlCol="0">
            <a:spAutoFit/>
          </a:bodyPr>
          <a:lstStyle/>
          <a:p>
            <a:r>
              <a:rPr lang="en-US" b="1" dirty="0">
                <a:solidFill>
                  <a:srgbClr val="7030A0"/>
                </a:solidFill>
              </a:rPr>
              <a:t>Busy Waiting</a:t>
            </a:r>
          </a:p>
        </p:txBody>
      </p:sp>
      <p:sp>
        <p:nvSpPr>
          <p:cNvPr id="14" name="TextBox 13">
            <a:extLst>
              <a:ext uri="{FF2B5EF4-FFF2-40B4-BE49-F238E27FC236}">
                <a16:creationId xmlns:a16="http://schemas.microsoft.com/office/drawing/2014/main" id="{79032E3D-337B-9947-9D33-75D9705342B1}"/>
              </a:ext>
            </a:extLst>
          </p:cNvPr>
          <p:cNvSpPr txBox="1"/>
          <p:nvPr/>
        </p:nvSpPr>
        <p:spPr>
          <a:xfrm>
            <a:off x="6832435" y="4284702"/>
            <a:ext cx="1815692" cy="369332"/>
          </a:xfrm>
          <a:prstGeom prst="rect">
            <a:avLst/>
          </a:prstGeom>
          <a:noFill/>
        </p:spPr>
        <p:txBody>
          <a:bodyPr wrap="square" rtlCol="0">
            <a:spAutoFit/>
          </a:bodyPr>
          <a:lstStyle/>
          <a:p>
            <a:r>
              <a:rPr lang="en-US" b="1" dirty="0">
                <a:solidFill>
                  <a:srgbClr val="7030A0"/>
                </a:solidFill>
              </a:rPr>
              <a:t>Busy Waiting</a:t>
            </a:r>
          </a:p>
        </p:txBody>
      </p:sp>
      <p:sp>
        <p:nvSpPr>
          <p:cNvPr id="15" name="TextBox 14">
            <a:extLst>
              <a:ext uri="{FF2B5EF4-FFF2-40B4-BE49-F238E27FC236}">
                <a16:creationId xmlns:a16="http://schemas.microsoft.com/office/drawing/2014/main" id="{120BFCFC-75C3-C440-99DD-4207FC8A9E55}"/>
              </a:ext>
            </a:extLst>
          </p:cNvPr>
          <p:cNvSpPr txBox="1"/>
          <p:nvPr/>
        </p:nvSpPr>
        <p:spPr>
          <a:xfrm>
            <a:off x="6832435" y="1624927"/>
            <a:ext cx="1815692" cy="369332"/>
          </a:xfrm>
          <a:prstGeom prst="rect">
            <a:avLst/>
          </a:prstGeom>
          <a:noFill/>
        </p:spPr>
        <p:txBody>
          <a:bodyPr wrap="square" rtlCol="0">
            <a:spAutoFit/>
          </a:bodyPr>
          <a:lstStyle/>
          <a:p>
            <a:r>
              <a:rPr lang="en-US" b="1" dirty="0">
                <a:solidFill>
                  <a:srgbClr val="7030A0"/>
                </a:solidFill>
              </a:rPr>
              <a:t>Busy Waiting</a:t>
            </a:r>
          </a:p>
        </p:txBody>
      </p:sp>
      <p:sp>
        <p:nvSpPr>
          <p:cNvPr id="16" name="TextBox 15">
            <a:extLst>
              <a:ext uri="{FF2B5EF4-FFF2-40B4-BE49-F238E27FC236}">
                <a16:creationId xmlns:a16="http://schemas.microsoft.com/office/drawing/2014/main" id="{1A97527D-D794-2446-B6F4-8C4968D69365}"/>
              </a:ext>
            </a:extLst>
          </p:cNvPr>
          <p:cNvSpPr txBox="1"/>
          <p:nvPr/>
        </p:nvSpPr>
        <p:spPr>
          <a:xfrm>
            <a:off x="838200" y="1192721"/>
            <a:ext cx="3860352" cy="1384995"/>
          </a:xfrm>
          <a:prstGeom prst="rect">
            <a:avLst/>
          </a:prstGeom>
          <a:noFill/>
        </p:spPr>
        <p:txBody>
          <a:bodyPr wrap="none" rtlCol="0">
            <a:spAutoFit/>
          </a:bodyPr>
          <a:lstStyle/>
          <a:p>
            <a:r>
              <a:rPr lang="en-US" sz="2800" b="1" dirty="0"/>
              <a:t>P1 done! </a:t>
            </a:r>
            <a:r>
              <a:rPr lang="en-US" sz="2800" b="1" dirty="0">
                <a:sym typeface="Wingdings" pitchFamily="2" charset="2"/>
              </a:rPr>
              <a:t> bolt = 0</a:t>
            </a:r>
            <a:endParaRPr lang="en-US" sz="2800" b="1" dirty="0"/>
          </a:p>
          <a:p>
            <a:r>
              <a:rPr lang="en-US" sz="2800" u="sng" dirty="0"/>
              <a:t>Who is the next one to </a:t>
            </a:r>
          </a:p>
          <a:p>
            <a:r>
              <a:rPr lang="en-US" sz="2800" u="sng" dirty="0"/>
              <a:t>go into critical section?</a:t>
            </a:r>
          </a:p>
        </p:txBody>
      </p:sp>
    </p:spTree>
    <p:extLst>
      <p:ext uri="{BB962C8B-B14F-4D97-AF65-F5344CB8AC3E}">
        <p14:creationId xmlns:p14="http://schemas.microsoft.com/office/powerpoint/2010/main" val="70571538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42900" y="6096000"/>
            <a:ext cx="8534400" cy="369332"/>
          </a:xfrm>
          <a:prstGeom prst="rect">
            <a:avLst/>
          </a:prstGeom>
          <a:noFill/>
        </p:spPr>
        <p:txBody>
          <a:bodyPr wrap="square" rtlCol="0">
            <a:spAutoFit/>
          </a:bodyPr>
          <a:lstStyle/>
          <a:p>
            <a:pPr algn="ctr"/>
            <a:r>
              <a:rPr lang="en-US" b="1" dirty="0">
                <a:latin typeface="+mn-lt"/>
              </a:rPr>
              <a:t>Compare and swap instruction (compare-and-swap (CAS))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pic>
        <p:nvPicPr>
          <p:cNvPr id="5" name="Picture 4">
            <a:extLst>
              <a:ext uri="{FF2B5EF4-FFF2-40B4-BE49-F238E27FC236}">
                <a16:creationId xmlns:a16="http://schemas.microsoft.com/office/drawing/2014/main" id="{3091225B-1B7D-3F48-9833-308E70504974}"/>
              </a:ext>
            </a:extLst>
          </p:cNvPr>
          <p:cNvPicPr>
            <a:picLocks noChangeAspect="1"/>
          </p:cNvPicPr>
          <p:nvPr/>
        </p:nvPicPr>
        <p:blipFill rotWithShape="1">
          <a:blip r:embed="rId3"/>
          <a:srcRect r="47590"/>
          <a:stretch/>
        </p:blipFill>
        <p:spPr>
          <a:xfrm>
            <a:off x="5029200" y="762000"/>
            <a:ext cx="3542726" cy="2744798"/>
          </a:xfrm>
          <a:prstGeom prst="rect">
            <a:avLst/>
          </a:prstGeom>
        </p:spPr>
      </p:pic>
      <p:pic>
        <p:nvPicPr>
          <p:cNvPr id="6" name="Picture 5">
            <a:extLst>
              <a:ext uri="{FF2B5EF4-FFF2-40B4-BE49-F238E27FC236}">
                <a16:creationId xmlns:a16="http://schemas.microsoft.com/office/drawing/2014/main" id="{E0DA54BD-C36B-6E4E-A3B0-09FB1BB92778}"/>
              </a:ext>
            </a:extLst>
          </p:cNvPr>
          <p:cNvPicPr>
            <a:picLocks noChangeAspect="1"/>
          </p:cNvPicPr>
          <p:nvPr/>
        </p:nvPicPr>
        <p:blipFill rotWithShape="1">
          <a:blip r:embed="rId3"/>
          <a:srcRect r="47590"/>
          <a:stretch/>
        </p:blipFill>
        <p:spPr>
          <a:xfrm>
            <a:off x="838200" y="3429000"/>
            <a:ext cx="3542726" cy="2744798"/>
          </a:xfrm>
          <a:prstGeom prst="rect">
            <a:avLst/>
          </a:prstGeom>
        </p:spPr>
      </p:pic>
      <p:pic>
        <p:nvPicPr>
          <p:cNvPr id="7" name="Picture 6">
            <a:extLst>
              <a:ext uri="{FF2B5EF4-FFF2-40B4-BE49-F238E27FC236}">
                <a16:creationId xmlns:a16="http://schemas.microsoft.com/office/drawing/2014/main" id="{6C9F2CFE-9048-574E-AA65-EAD3893D668A}"/>
              </a:ext>
            </a:extLst>
          </p:cNvPr>
          <p:cNvPicPr>
            <a:picLocks noChangeAspect="1"/>
          </p:cNvPicPr>
          <p:nvPr/>
        </p:nvPicPr>
        <p:blipFill rotWithShape="1">
          <a:blip r:embed="rId3"/>
          <a:srcRect r="47590"/>
          <a:stretch/>
        </p:blipFill>
        <p:spPr>
          <a:xfrm>
            <a:off x="4999892" y="3407152"/>
            <a:ext cx="3542726" cy="2744798"/>
          </a:xfrm>
          <a:prstGeom prst="rect">
            <a:avLst/>
          </a:prstGeom>
        </p:spPr>
      </p:pic>
      <p:sp>
        <p:nvSpPr>
          <p:cNvPr id="4" name="TextBox 3">
            <a:extLst>
              <a:ext uri="{FF2B5EF4-FFF2-40B4-BE49-F238E27FC236}">
                <a16:creationId xmlns:a16="http://schemas.microsoft.com/office/drawing/2014/main" id="{44D00683-B8A6-3143-8F62-8344AEE81467}"/>
              </a:ext>
            </a:extLst>
          </p:cNvPr>
          <p:cNvSpPr txBox="1"/>
          <p:nvPr/>
        </p:nvSpPr>
        <p:spPr>
          <a:xfrm>
            <a:off x="6025498" y="2250831"/>
            <a:ext cx="2775602" cy="369332"/>
          </a:xfrm>
          <a:prstGeom prst="rect">
            <a:avLst/>
          </a:prstGeom>
          <a:noFill/>
        </p:spPr>
        <p:txBody>
          <a:bodyPr wrap="square" rtlCol="0">
            <a:spAutoFit/>
          </a:bodyPr>
          <a:lstStyle/>
          <a:p>
            <a:r>
              <a:rPr lang="en-US" b="1" dirty="0">
                <a:solidFill>
                  <a:srgbClr val="FF0000"/>
                </a:solidFill>
              </a:rPr>
              <a:t>P2 waits since bolt == 1</a:t>
            </a:r>
          </a:p>
        </p:txBody>
      </p:sp>
      <p:sp>
        <p:nvSpPr>
          <p:cNvPr id="11" name="TextBox 10">
            <a:extLst>
              <a:ext uri="{FF2B5EF4-FFF2-40B4-BE49-F238E27FC236}">
                <a16:creationId xmlns:a16="http://schemas.microsoft.com/office/drawing/2014/main" id="{42D79171-AF26-9E4B-9A42-E9EB598F5E32}"/>
              </a:ext>
            </a:extLst>
          </p:cNvPr>
          <p:cNvSpPr txBox="1"/>
          <p:nvPr/>
        </p:nvSpPr>
        <p:spPr>
          <a:xfrm>
            <a:off x="1619978" y="4875384"/>
            <a:ext cx="2775602" cy="369332"/>
          </a:xfrm>
          <a:prstGeom prst="rect">
            <a:avLst/>
          </a:prstGeom>
          <a:noFill/>
        </p:spPr>
        <p:txBody>
          <a:bodyPr wrap="square" rtlCol="0">
            <a:spAutoFit/>
          </a:bodyPr>
          <a:lstStyle/>
          <a:p>
            <a:r>
              <a:rPr lang="en-US" b="1" dirty="0">
                <a:solidFill>
                  <a:srgbClr val="FF0000"/>
                </a:solidFill>
              </a:rPr>
              <a:t>P3 waits since bolt == 1</a:t>
            </a:r>
          </a:p>
        </p:txBody>
      </p:sp>
      <p:sp>
        <p:nvSpPr>
          <p:cNvPr id="12" name="TextBox 11">
            <a:extLst>
              <a:ext uri="{FF2B5EF4-FFF2-40B4-BE49-F238E27FC236}">
                <a16:creationId xmlns:a16="http://schemas.microsoft.com/office/drawing/2014/main" id="{D98393F5-4CD4-8E4C-BDB3-7DE5CF8CAC01}"/>
              </a:ext>
            </a:extLst>
          </p:cNvPr>
          <p:cNvSpPr txBox="1"/>
          <p:nvPr/>
        </p:nvSpPr>
        <p:spPr>
          <a:xfrm>
            <a:off x="5819770" y="4895983"/>
            <a:ext cx="2775602" cy="369332"/>
          </a:xfrm>
          <a:prstGeom prst="rect">
            <a:avLst/>
          </a:prstGeom>
          <a:noFill/>
        </p:spPr>
        <p:txBody>
          <a:bodyPr wrap="square" rtlCol="0">
            <a:spAutoFit/>
          </a:bodyPr>
          <a:lstStyle/>
          <a:p>
            <a:r>
              <a:rPr lang="en-US" b="1" dirty="0">
                <a:solidFill>
                  <a:srgbClr val="FF0000"/>
                </a:solidFill>
              </a:rPr>
              <a:t>P4 waits since bolt == 1</a:t>
            </a:r>
          </a:p>
        </p:txBody>
      </p:sp>
      <p:sp>
        <p:nvSpPr>
          <p:cNvPr id="13" name="TextBox 12">
            <a:extLst>
              <a:ext uri="{FF2B5EF4-FFF2-40B4-BE49-F238E27FC236}">
                <a16:creationId xmlns:a16="http://schemas.microsoft.com/office/drawing/2014/main" id="{B8F9F789-D481-2949-9894-629310C8B27E}"/>
              </a:ext>
            </a:extLst>
          </p:cNvPr>
          <p:cNvSpPr txBox="1"/>
          <p:nvPr/>
        </p:nvSpPr>
        <p:spPr>
          <a:xfrm>
            <a:off x="2756308" y="4293786"/>
            <a:ext cx="1815692" cy="369332"/>
          </a:xfrm>
          <a:prstGeom prst="rect">
            <a:avLst/>
          </a:prstGeom>
          <a:noFill/>
        </p:spPr>
        <p:txBody>
          <a:bodyPr wrap="square" rtlCol="0">
            <a:spAutoFit/>
          </a:bodyPr>
          <a:lstStyle/>
          <a:p>
            <a:r>
              <a:rPr lang="en-US" b="1" dirty="0">
                <a:solidFill>
                  <a:srgbClr val="7030A0"/>
                </a:solidFill>
              </a:rPr>
              <a:t>Busy Waiting</a:t>
            </a:r>
          </a:p>
        </p:txBody>
      </p:sp>
      <p:sp>
        <p:nvSpPr>
          <p:cNvPr id="14" name="TextBox 13">
            <a:extLst>
              <a:ext uri="{FF2B5EF4-FFF2-40B4-BE49-F238E27FC236}">
                <a16:creationId xmlns:a16="http://schemas.microsoft.com/office/drawing/2014/main" id="{79032E3D-337B-9947-9D33-75D9705342B1}"/>
              </a:ext>
            </a:extLst>
          </p:cNvPr>
          <p:cNvSpPr txBox="1"/>
          <p:nvPr/>
        </p:nvSpPr>
        <p:spPr>
          <a:xfrm>
            <a:off x="6832435" y="4284702"/>
            <a:ext cx="1815692" cy="369332"/>
          </a:xfrm>
          <a:prstGeom prst="rect">
            <a:avLst/>
          </a:prstGeom>
          <a:noFill/>
        </p:spPr>
        <p:txBody>
          <a:bodyPr wrap="square" rtlCol="0">
            <a:spAutoFit/>
          </a:bodyPr>
          <a:lstStyle/>
          <a:p>
            <a:r>
              <a:rPr lang="en-US" b="1" dirty="0">
                <a:solidFill>
                  <a:srgbClr val="7030A0"/>
                </a:solidFill>
              </a:rPr>
              <a:t>Busy Waiting</a:t>
            </a:r>
          </a:p>
        </p:txBody>
      </p:sp>
      <p:sp>
        <p:nvSpPr>
          <p:cNvPr id="15" name="TextBox 14">
            <a:extLst>
              <a:ext uri="{FF2B5EF4-FFF2-40B4-BE49-F238E27FC236}">
                <a16:creationId xmlns:a16="http://schemas.microsoft.com/office/drawing/2014/main" id="{120BFCFC-75C3-C440-99DD-4207FC8A9E55}"/>
              </a:ext>
            </a:extLst>
          </p:cNvPr>
          <p:cNvSpPr txBox="1"/>
          <p:nvPr/>
        </p:nvSpPr>
        <p:spPr>
          <a:xfrm>
            <a:off x="6832435" y="1624927"/>
            <a:ext cx="1815692" cy="369332"/>
          </a:xfrm>
          <a:prstGeom prst="rect">
            <a:avLst/>
          </a:prstGeom>
          <a:noFill/>
        </p:spPr>
        <p:txBody>
          <a:bodyPr wrap="square" rtlCol="0">
            <a:spAutoFit/>
          </a:bodyPr>
          <a:lstStyle/>
          <a:p>
            <a:r>
              <a:rPr lang="en-US" b="1" dirty="0">
                <a:solidFill>
                  <a:srgbClr val="7030A0"/>
                </a:solidFill>
              </a:rPr>
              <a:t>Busy Waiting</a:t>
            </a:r>
          </a:p>
        </p:txBody>
      </p:sp>
      <p:sp>
        <p:nvSpPr>
          <p:cNvPr id="16" name="TextBox 15">
            <a:extLst>
              <a:ext uri="{FF2B5EF4-FFF2-40B4-BE49-F238E27FC236}">
                <a16:creationId xmlns:a16="http://schemas.microsoft.com/office/drawing/2014/main" id="{1A97527D-D794-2446-B6F4-8C4968D69365}"/>
              </a:ext>
            </a:extLst>
          </p:cNvPr>
          <p:cNvSpPr txBox="1"/>
          <p:nvPr/>
        </p:nvSpPr>
        <p:spPr>
          <a:xfrm>
            <a:off x="838200" y="1192721"/>
            <a:ext cx="4078361" cy="1815882"/>
          </a:xfrm>
          <a:prstGeom prst="rect">
            <a:avLst/>
          </a:prstGeom>
          <a:noFill/>
        </p:spPr>
        <p:txBody>
          <a:bodyPr wrap="none" rtlCol="0">
            <a:spAutoFit/>
          </a:bodyPr>
          <a:lstStyle/>
          <a:p>
            <a:r>
              <a:rPr lang="en-US" sz="2800" b="1" dirty="0"/>
              <a:t>P1 done! </a:t>
            </a:r>
            <a:r>
              <a:rPr lang="en-US" sz="2800" b="1" dirty="0">
                <a:sym typeface="Wingdings" pitchFamily="2" charset="2"/>
              </a:rPr>
              <a:t> bolt = 0</a:t>
            </a:r>
            <a:endParaRPr lang="en-US" sz="2800" b="1" dirty="0"/>
          </a:p>
          <a:p>
            <a:r>
              <a:rPr lang="en-US" sz="2800" u="sng" dirty="0"/>
              <a:t>Who is the next one to </a:t>
            </a:r>
          </a:p>
          <a:p>
            <a:r>
              <a:rPr lang="en-US" sz="2800" u="sng" dirty="0"/>
              <a:t>go into critical section?</a:t>
            </a:r>
          </a:p>
          <a:p>
            <a:r>
              <a:rPr lang="en-US" sz="2800" b="1" dirty="0">
                <a:solidFill>
                  <a:srgbClr val="FF0000"/>
                </a:solidFill>
              </a:rPr>
              <a:t>First Find First Service</a:t>
            </a:r>
          </a:p>
        </p:txBody>
      </p:sp>
    </p:spTree>
    <p:extLst>
      <p:ext uri="{BB962C8B-B14F-4D97-AF65-F5344CB8AC3E}">
        <p14:creationId xmlns:p14="http://schemas.microsoft.com/office/powerpoint/2010/main" val="71268027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76400" y="5029200"/>
            <a:ext cx="3657600" cy="369332"/>
          </a:xfrm>
          <a:prstGeom prst="rect">
            <a:avLst/>
          </a:prstGeom>
          <a:noFill/>
        </p:spPr>
        <p:txBody>
          <a:bodyPr wrap="square" rtlCol="0">
            <a:spAutoFit/>
          </a:bodyPr>
          <a:lstStyle/>
          <a:p>
            <a:pPr algn="ctr"/>
            <a:r>
              <a:rPr lang="en-US" b="1" dirty="0">
                <a:latin typeface="+mn-lt"/>
              </a:rPr>
              <a:t>Exchange instruction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pic>
        <p:nvPicPr>
          <p:cNvPr id="2" name="Picture 1">
            <a:extLst>
              <a:ext uri="{FF2B5EF4-FFF2-40B4-BE49-F238E27FC236}">
                <a16:creationId xmlns:a16="http://schemas.microsoft.com/office/drawing/2014/main" id="{3B3B60E5-15E7-D14B-947E-8BAA9CDB2BC1}"/>
              </a:ext>
            </a:extLst>
          </p:cNvPr>
          <p:cNvPicPr>
            <a:picLocks noChangeAspect="1"/>
          </p:cNvPicPr>
          <p:nvPr/>
        </p:nvPicPr>
        <p:blipFill>
          <a:blip r:embed="rId3"/>
          <a:stretch>
            <a:fillRect/>
          </a:stretch>
        </p:blipFill>
        <p:spPr>
          <a:xfrm>
            <a:off x="753455" y="1371600"/>
            <a:ext cx="7637089" cy="2971800"/>
          </a:xfrm>
          <a:prstGeom prst="rect">
            <a:avLst/>
          </a:prstGeom>
        </p:spPr>
      </p:pic>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52135" t="-1896" r="-4545" b="1896"/>
          <a:stretch/>
        </p:blipFill>
        <p:spPr>
          <a:xfrm>
            <a:off x="1129688" y="604510"/>
            <a:ext cx="6884623" cy="5334000"/>
          </a:xfrm>
          <a:prstGeom prst="rect">
            <a:avLst/>
          </a:prstGeom>
        </p:spPr>
      </p:pic>
      <p:sp>
        <p:nvSpPr>
          <p:cNvPr id="9" name="TextBox 8"/>
          <p:cNvSpPr txBox="1"/>
          <p:nvPr/>
        </p:nvSpPr>
        <p:spPr>
          <a:xfrm>
            <a:off x="-203860" y="6019800"/>
            <a:ext cx="3657600" cy="369332"/>
          </a:xfrm>
          <a:prstGeom prst="rect">
            <a:avLst/>
          </a:prstGeom>
          <a:noFill/>
        </p:spPr>
        <p:txBody>
          <a:bodyPr wrap="square" rtlCol="0">
            <a:spAutoFit/>
          </a:bodyPr>
          <a:lstStyle/>
          <a:p>
            <a:pPr algn="ctr"/>
            <a:r>
              <a:rPr lang="en-US" b="1" dirty="0">
                <a:latin typeface="+mn-lt"/>
              </a:rPr>
              <a:t>(b) Exchange instruction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5" name="Rectangle 4">
            <a:extLst>
              <a:ext uri="{FF2B5EF4-FFF2-40B4-BE49-F238E27FC236}">
                <a16:creationId xmlns:a16="http://schemas.microsoft.com/office/drawing/2014/main" id="{5E1136C5-8157-3543-A59A-5CCA50454308}"/>
              </a:ext>
            </a:extLst>
          </p:cNvPr>
          <p:cNvSpPr/>
          <p:nvPr/>
        </p:nvSpPr>
        <p:spPr>
          <a:xfrm>
            <a:off x="838199" y="2514600"/>
            <a:ext cx="74676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CAA8D57-16EE-E141-B033-AD52EC41A5CF}"/>
              </a:ext>
            </a:extLst>
          </p:cNvPr>
          <p:cNvSpPr txBox="1"/>
          <p:nvPr/>
        </p:nvSpPr>
        <p:spPr>
          <a:xfrm>
            <a:off x="5562600" y="3271510"/>
            <a:ext cx="3261946" cy="369332"/>
          </a:xfrm>
          <a:prstGeom prst="rect">
            <a:avLst/>
          </a:prstGeom>
          <a:solidFill>
            <a:schemeClr val="bg1"/>
          </a:solidFill>
        </p:spPr>
        <p:txBody>
          <a:bodyPr wrap="square" rtlCol="0">
            <a:spAutoFit/>
          </a:bodyPr>
          <a:lstStyle/>
          <a:p>
            <a:r>
              <a:rPr lang="en-US" b="1" dirty="0">
                <a:solidFill>
                  <a:srgbClr val="FF0000"/>
                </a:solidFill>
              </a:rPr>
              <a:t>What happen if bolt == 1?</a:t>
            </a:r>
          </a:p>
        </p:txBody>
      </p:sp>
    </p:spTree>
    <p:extLst>
      <p:ext uri="{BB962C8B-B14F-4D97-AF65-F5344CB8AC3E}">
        <p14:creationId xmlns:p14="http://schemas.microsoft.com/office/powerpoint/2010/main" val="160365840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52135" t="-1896" r="-4545" b="1896"/>
          <a:stretch/>
        </p:blipFill>
        <p:spPr>
          <a:xfrm>
            <a:off x="1129688" y="604510"/>
            <a:ext cx="6884623" cy="5334000"/>
          </a:xfrm>
          <a:prstGeom prst="rect">
            <a:avLst/>
          </a:prstGeom>
        </p:spPr>
      </p:pic>
      <p:sp>
        <p:nvSpPr>
          <p:cNvPr id="9" name="TextBox 8"/>
          <p:cNvSpPr txBox="1"/>
          <p:nvPr/>
        </p:nvSpPr>
        <p:spPr>
          <a:xfrm>
            <a:off x="-203860" y="6019800"/>
            <a:ext cx="3657600" cy="369332"/>
          </a:xfrm>
          <a:prstGeom prst="rect">
            <a:avLst/>
          </a:prstGeom>
          <a:noFill/>
        </p:spPr>
        <p:txBody>
          <a:bodyPr wrap="square" rtlCol="0">
            <a:spAutoFit/>
          </a:bodyPr>
          <a:lstStyle/>
          <a:p>
            <a:pPr algn="ctr"/>
            <a:r>
              <a:rPr lang="en-US" b="1" dirty="0">
                <a:latin typeface="+mn-lt"/>
              </a:rPr>
              <a:t>(b) Exchange instruction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5" name="Rectangle 4">
            <a:extLst>
              <a:ext uri="{FF2B5EF4-FFF2-40B4-BE49-F238E27FC236}">
                <a16:creationId xmlns:a16="http://schemas.microsoft.com/office/drawing/2014/main" id="{5E1136C5-8157-3543-A59A-5CCA50454308}"/>
              </a:ext>
            </a:extLst>
          </p:cNvPr>
          <p:cNvSpPr/>
          <p:nvPr/>
        </p:nvSpPr>
        <p:spPr>
          <a:xfrm>
            <a:off x="838199" y="2514600"/>
            <a:ext cx="74676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CAA8D57-16EE-E141-B033-AD52EC41A5CF}"/>
              </a:ext>
            </a:extLst>
          </p:cNvPr>
          <p:cNvSpPr txBox="1"/>
          <p:nvPr/>
        </p:nvSpPr>
        <p:spPr>
          <a:xfrm>
            <a:off x="5562600" y="3271510"/>
            <a:ext cx="3261946" cy="646331"/>
          </a:xfrm>
          <a:prstGeom prst="rect">
            <a:avLst/>
          </a:prstGeom>
          <a:solidFill>
            <a:schemeClr val="bg1"/>
          </a:solidFill>
        </p:spPr>
        <p:txBody>
          <a:bodyPr wrap="square" rtlCol="0">
            <a:spAutoFit/>
          </a:bodyPr>
          <a:lstStyle/>
          <a:p>
            <a:r>
              <a:rPr lang="en-US" b="1" dirty="0">
                <a:solidFill>
                  <a:srgbClr val="FF0000"/>
                </a:solidFill>
              </a:rPr>
              <a:t>What happen if bolt == 1?</a:t>
            </a:r>
          </a:p>
          <a:p>
            <a:r>
              <a:rPr lang="en-US" b="1" dirty="0">
                <a:solidFill>
                  <a:srgbClr val="FF0000"/>
                </a:solidFill>
                <a:sym typeface="Wingdings" pitchFamily="2" charset="2"/>
              </a:rPr>
              <a:t>Busy Waiting on Bolt</a:t>
            </a:r>
            <a:endParaRPr lang="en-US" b="1" dirty="0">
              <a:solidFill>
                <a:srgbClr val="FF0000"/>
              </a:solidFill>
            </a:endParaRPr>
          </a:p>
        </p:txBody>
      </p:sp>
    </p:spTree>
    <p:extLst>
      <p:ext uri="{BB962C8B-B14F-4D97-AF65-F5344CB8AC3E}">
        <p14:creationId xmlns:p14="http://schemas.microsoft.com/office/powerpoint/2010/main" val="382509663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52135" t="-1896" r="-4545" b="1896"/>
          <a:stretch/>
        </p:blipFill>
        <p:spPr>
          <a:xfrm>
            <a:off x="1129688" y="604510"/>
            <a:ext cx="6884623" cy="5334000"/>
          </a:xfrm>
          <a:prstGeom prst="rect">
            <a:avLst/>
          </a:prstGeom>
        </p:spPr>
      </p:pic>
      <p:sp>
        <p:nvSpPr>
          <p:cNvPr id="9" name="TextBox 8"/>
          <p:cNvSpPr txBox="1"/>
          <p:nvPr/>
        </p:nvSpPr>
        <p:spPr>
          <a:xfrm>
            <a:off x="-203860" y="6019800"/>
            <a:ext cx="3657600" cy="369332"/>
          </a:xfrm>
          <a:prstGeom prst="rect">
            <a:avLst/>
          </a:prstGeom>
          <a:noFill/>
        </p:spPr>
        <p:txBody>
          <a:bodyPr wrap="square" rtlCol="0">
            <a:spAutoFit/>
          </a:bodyPr>
          <a:lstStyle/>
          <a:p>
            <a:pPr algn="ctr"/>
            <a:r>
              <a:rPr lang="en-US" b="1" dirty="0">
                <a:latin typeface="+mn-lt"/>
              </a:rPr>
              <a:t>(b) Exchange instruction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5" name="Rectangle 4">
            <a:extLst>
              <a:ext uri="{FF2B5EF4-FFF2-40B4-BE49-F238E27FC236}">
                <a16:creationId xmlns:a16="http://schemas.microsoft.com/office/drawing/2014/main" id="{5E1136C5-8157-3543-A59A-5CCA50454308}"/>
              </a:ext>
            </a:extLst>
          </p:cNvPr>
          <p:cNvSpPr/>
          <p:nvPr/>
        </p:nvSpPr>
        <p:spPr>
          <a:xfrm>
            <a:off x="838199" y="2514600"/>
            <a:ext cx="74676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CAA8D57-16EE-E141-B033-AD52EC41A5CF}"/>
              </a:ext>
            </a:extLst>
          </p:cNvPr>
          <p:cNvSpPr txBox="1"/>
          <p:nvPr/>
        </p:nvSpPr>
        <p:spPr>
          <a:xfrm>
            <a:off x="5562600" y="3271510"/>
            <a:ext cx="3261946" cy="369332"/>
          </a:xfrm>
          <a:prstGeom prst="rect">
            <a:avLst/>
          </a:prstGeom>
          <a:solidFill>
            <a:schemeClr val="bg1"/>
          </a:solidFill>
        </p:spPr>
        <p:txBody>
          <a:bodyPr wrap="square" rtlCol="0">
            <a:spAutoFit/>
          </a:bodyPr>
          <a:lstStyle/>
          <a:p>
            <a:r>
              <a:rPr lang="en-US" b="1" dirty="0">
                <a:solidFill>
                  <a:srgbClr val="FF0000"/>
                </a:solidFill>
              </a:rPr>
              <a:t>What happen if bolt == 0?</a:t>
            </a:r>
          </a:p>
        </p:txBody>
      </p:sp>
    </p:spTree>
    <p:extLst>
      <p:ext uri="{BB962C8B-B14F-4D97-AF65-F5344CB8AC3E}">
        <p14:creationId xmlns:p14="http://schemas.microsoft.com/office/powerpoint/2010/main" val="242274568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52135" t="-1896" r="-4545" b="1896"/>
          <a:stretch/>
        </p:blipFill>
        <p:spPr>
          <a:xfrm>
            <a:off x="1129688" y="604510"/>
            <a:ext cx="6884623" cy="5334000"/>
          </a:xfrm>
          <a:prstGeom prst="rect">
            <a:avLst/>
          </a:prstGeom>
        </p:spPr>
      </p:pic>
      <p:sp>
        <p:nvSpPr>
          <p:cNvPr id="9" name="TextBox 8"/>
          <p:cNvSpPr txBox="1"/>
          <p:nvPr/>
        </p:nvSpPr>
        <p:spPr>
          <a:xfrm>
            <a:off x="-203860" y="6019800"/>
            <a:ext cx="3657600" cy="369332"/>
          </a:xfrm>
          <a:prstGeom prst="rect">
            <a:avLst/>
          </a:prstGeom>
          <a:noFill/>
        </p:spPr>
        <p:txBody>
          <a:bodyPr wrap="square" rtlCol="0">
            <a:spAutoFit/>
          </a:bodyPr>
          <a:lstStyle/>
          <a:p>
            <a:pPr algn="ctr"/>
            <a:r>
              <a:rPr lang="en-US" b="1" dirty="0">
                <a:latin typeface="+mn-lt"/>
              </a:rPr>
              <a:t>(b) Exchange instruction </a:t>
            </a:r>
          </a:p>
        </p:txBody>
      </p:sp>
      <p:sp>
        <p:nvSpPr>
          <p:cNvPr id="10" name="TextBox 9"/>
          <p:cNvSpPr txBox="1"/>
          <p:nvPr/>
        </p:nvSpPr>
        <p:spPr>
          <a:xfrm>
            <a:off x="342900" y="0"/>
            <a:ext cx="8458200" cy="523220"/>
          </a:xfrm>
          <a:prstGeom prst="rect">
            <a:avLst/>
          </a:prstGeom>
          <a:noFill/>
        </p:spPr>
        <p:txBody>
          <a:bodyPr wrap="square" rtlCol="0">
            <a:spAutoFit/>
          </a:bodyPr>
          <a:lstStyle/>
          <a:p>
            <a:pPr algn="ctr"/>
            <a:r>
              <a:rPr lang="en-US" sz="2800" b="1" dirty="0">
                <a:latin typeface="+mn-lt"/>
              </a:rPr>
              <a:t>Hardware Support for Mutual Exclusion </a:t>
            </a:r>
          </a:p>
        </p:txBody>
      </p:sp>
      <p:sp>
        <p:nvSpPr>
          <p:cNvPr id="5" name="Rectangle 4">
            <a:extLst>
              <a:ext uri="{FF2B5EF4-FFF2-40B4-BE49-F238E27FC236}">
                <a16:creationId xmlns:a16="http://schemas.microsoft.com/office/drawing/2014/main" id="{5E1136C5-8157-3543-A59A-5CCA50454308}"/>
              </a:ext>
            </a:extLst>
          </p:cNvPr>
          <p:cNvSpPr/>
          <p:nvPr/>
        </p:nvSpPr>
        <p:spPr>
          <a:xfrm>
            <a:off x="838199" y="2514600"/>
            <a:ext cx="74676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CAA8D57-16EE-E141-B033-AD52EC41A5CF}"/>
              </a:ext>
            </a:extLst>
          </p:cNvPr>
          <p:cNvSpPr txBox="1"/>
          <p:nvPr/>
        </p:nvSpPr>
        <p:spPr>
          <a:xfrm>
            <a:off x="5562600" y="3271510"/>
            <a:ext cx="3429000" cy="1477328"/>
          </a:xfrm>
          <a:prstGeom prst="rect">
            <a:avLst/>
          </a:prstGeom>
          <a:solidFill>
            <a:schemeClr val="bg1"/>
          </a:solidFill>
        </p:spPr>
        <p:txBody>
          <a:bodyPr wrap="square" rtlCol="0">
            <a:spAutoFit/>
          </a:bodyPr>
          <a:lstStyle/>
          <a:p>
            <a:r>
              <a:rPr lang="en-US" b="1" dirty="0">
                <a:solidFill>
                  <a:srgbClr val="FF0000"/>
                </a:solidFill>
              </a:rPr>
              <a:t>What happen if bolt == 0?</a:t>
            </a:r>
          </a:p>
          <a:p>
            <a:r>
              <a:rPr lang="en-US" b="1" dirty="0">
                <a:solidFill>
                  <a:srgbClr val="FF0000"/>
                </a:solidFill>
              </a:rPr>
              <a:t>Go to critical section </a:t>
            </a:r>
          </a:p>
          <a:p>
            <a:r>
              <a:rPr lang="en-US" b="1" dirty="0">
                <a:solidFill>
                  <a:srgbClr val="FF0000"/>
                </a:solidFill>
              </a:rPr>
              <a:t>&amp; reset Bolt =1 to block other processes from accessing to Critical Sections</a:t>
            </a:r>
          </a:p>
        </p:txBody>
      </p:sp>
    </p:spTree>
    <p:extLst>
      <p:ext uri="{BB962C8B-B14F-4D97-AF65-F5344CB8AC3E}">
        <p14:creationId xmlns:p14="http://schemas.microsoft.com/office/powerpoint/2010/main" val="178306481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p>
        </p:txBody>
      </p:sp>
      <p:sp>
        <p:nvSpPr>
          <p:cNvPr id="3" name="Content Placeholder 2"/>
          <p:cNvSpPr>
            <a:spLocks noGrp="1"/>
          </p:cNvSpPr>
          <p:nvPr>
            <p:ph sz="half" idx="1"/>
          </p:nvPr>
        </p:nvSpPr>
        <p:spPr>
          <a:xfrm>
            <a:off x="658904" y="2286000"/>
            <a:ext cx="8180296" cy="3840163"/>
          </a:xfrm>
        </p:spPr>
        <p:txBody>
          <a:bodyPr>
            <a:normAutofit/>
          </a:bodyPr>
          <a:lstStyle/>
          <a:p>
            <a:r>
              <a:rPr lang="en-US" sz="2000" dirty="0"/>
              <a:t> Applicable to any number of processes on either a single processor or multiple processors sharing main memory</a:t>
            </a:r>
          </a:p>
          <a:p>
            <a:r>
              <a:rPr lang="en-US" sz="2000" dirty="0"/>
              <a:t> Simple and easy to verify</a:t>
            </a:r>
          </a:p>
          <a:p>
            <a:r>
              <a:rPr lang="en-US" sz="2000" dirty="0"/>
              <a:t> It can be used to support multiple critical sections; each critical section can be defined by its own variable</a:t>
            </a:r>
          </a:p>
          <a:p>
            <a:endParaRPr lang="en-US" dirty="0"/>
          </a:p>
        </p:txBody>
      </p:sp>
      <p:sp>
        <p:nvSpPr>
          <p:cNvPr id="4" name="Up Arrow 3"/>
          <p:cNvSpPr/>
          <p:nvPr/>
        </p:nvSpPr>
        <p:spPr>
          <a:xfrm>
            <a:off x="685800" y="22860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a:off x="658813" y="30861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624254" y="3748881"/>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rot="258191">
            <a:off x="6858000" y="5257800"/>
            <a:ext cx="1524000" cy="12895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a:ln w="1905"/>
                <a:solidFill>
                  <a:schemeClr val="accent1">
                    <a:lumMod val="75000"/>
                  </a:schemeClr>
                </a:solidFill>
                <a:effectLst>
                  <a:innerShdw blurRad="69850" dist="43180" dir="5400000">
                    <a:srgbClr val="000000">
                      <a:alpha val="65000"/>
                    </a:srgbClr>
                  </a:innerShdw>
                </a:effectLst>
              </a:rPr>
            </a:br>
            <a:r>
              <a:rPr lang="en-US" sz="4400" b="1" dirty="0">
                <a:ln w="1905"/>
                <a:solidFill>
                  <a:schemeClr val="accent1">
                    <a:lumMod val="75000"/>
                  </a:schemeClr>
                </a:solidFill>
                <a:effectLst>
                  <a:innerShdw blurRad="69850" dist="43180" dir="5400000">
                    <a:srgbClr val="000000">
                      <a:alpha val="65000"/>
                    </a:srgbClr>
                  </a:innerShdw>
                </a:effectLst>
              </a:rPr>
              <a:t>Disadvantages</a:t>
            </a:r>
          </a:p>
        </p:txBody>
      </p:sp>
      <p:sp>
        <p:nvSpPr>
          <p:cNvPr id="3" name="Content Placeholder 2"/>
          <p:cNvSpPr>
            <a:spLocks noGrp="1"/>
          </p:cNvSpPr>
          <p:nvPr>
            <p:ph sz="half" idx="1"/>
          </p:nvPr>
        </p:nvSpPr>
        <p:spPr>
          <a:xfrm>
            <a:off x="457199" y="2057400"/>
            <a:ext cx="8229601" cy="4495800"/>
          </a:xfrm>
        </p:spPr>
        <p:txBody>
          <a:bodyPr>
            <a:noAutofit/>
          </a:bodyPr>
          <a:lstStyle/>
          <a:p>
            <a:pPr marL="274320" indent="-457200">
              <a:spcBef>
                <a:spcPts val="600"/>
              </a:spcBef>
            </a:pPr>
            <a:r>
              <a:rPr lang="en-US" sz="3200" dirty="0"/>
              <a:t>  Busy-waiting is employed, thus while a process is waiting for access to a critical section it continues to consume processor time</a:t>
            </a:r>
          </a:p>
          <a:p>
            <a:pPr marL="274320" indent="-457200">
              <a:spcBef>
                <a:spcPts val="600"/>
              </a:spcBef>
            </a:pPr>
            <a:r>
              <a:rPr lang="en-US" sz="3200" dirty="0"/>
              <a:t>  Starvation is possible when a process   leaves a critical section, and more than one process is waiting</a:t>
            </a:r>
            <a:endParaRPr lang="en-NZ" sz="3200" dirty="0"/>
          </a:p>
        </p:txBody>
      </p:sp>
      <p:sp>
        <p:nvSpPr>
          <p:cNvPr id="4" name="Down Arrow 3"/>
          <p:cNvSpPr/>
          <p:nvPr/>
        </p:nvSpPr>
        <p:spPr>
          <a:xfrm>
            <a:off x="356220" y="4114801"/>
            <a:ext cx="528186" cy="60666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57200" y="22098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819F952-9B81-1143-98E1-45EF6B9B4A01}"/>
                  </a:ext>
                </a:extLst>
              </p14:cNvPr>
              <p14:cNvContentPartPr/>
              <p14:nvPr/>
            </p14:nvContentPartPr>
            <p14:xfrm>
              <a:off x="7100105" y="7378345"/>
              <a:ext cx="46440" cy="6120"/>
            </p14:xfrm>
          </p:contentPart>
        </mc:Choice>
        <mc:Fallback xmlns="">
          <p:pic>
            <p:nvPicPr>
              <p:cNvPr id="5" name="Ink 4">
                <a:extLst>
                  <a:ext uri="{FF2B5EF4-FFF2-40B4-BE49-F238E27FC236}">
                    <a16:creationId xmlns:a16="http://schemas.microsoft.com/office/drawing/2014/main" id="{B819F952-9B81-1143-98E1-45EF6B9B4A01}"/>
                  </a:ext>
                </a:extLst>
              </p:cNvPr>
              <p:cNvPicPr/>
              <p:nvPr/>
            </p:nvPicPr>
            <p:blipFill>
              <a:blip r:embed="rId4"/>
              <a:stretch>
                <a:fillRect/>
              </a:stretch>
            </p:blipFill>
            <p:spPr>
              <a:xfrm>
                <a:off x="7084985" y="7363225"/>
                <a:ext cx="77040" cy="367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 in Three Different Contexts</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a:t>             </a:t>
            </a:r>
          </a:p>
          <a:p>
            <a:endParaRPr lang="en-US" dirty="0"/>
          </a:p>
        </p:txBody>
      </p:sp>
      <p:graphicFrame>
        <p:nvGraphicFramePr>
          <p:cNvPr id="5" name="Diagram 4"/>
          <p:cNvGraphicFramePr/>
          <p:nvPr>
            <p:extLst>
              <p:ext uri="{D42A27DB-BD31-4B8C-83A1-F6EECF244321}">
                <p14:modId xmlns:p14="http://schemas.microsoft.com/office/powerpoint/2010/main" val="1950499309"/>
              </p:ext>
            </p:extLst>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a:ln w="1905"/>
                <a:solidFill>
                  <a:schemeClr val="accent1">
                    <a:lumMod val="75000"/>
                  </a:schemeClr>
                </a:solidFill>
                <a:effectLst>
                  <a:innerShdw blurRad="69850" dist="43180" dir="5400000">
                    <a:srgbClr val="000000">
                      <a:alpha val="65000"/>
                    </a:srgbClr>
                  </a:innerShdw>
                </a:effectLst>
              </a:rPr>
            </a:br>
            <a:r>
              <a:rPr lang="en-US" sz="4400" b="1" dirty="0">
                <a:ln w="1905"/>
                <a:solidFill>
                  <a:schemeClr val="accent1">
                    <a:lumMod val="75000"/>
                  </a:schemeClr>
                </a:solidFill>
                <a:effectLst>
                  <a:innerShdw blurRad="69850" dist="43180" dir="5400000">
                    <a:srgbClr val="000000">
                      <a:alpha val="65000"/>
                    </a:srgbClr>
                  </a:innerShdw>
                </a:effectLst>
              </a:rPr>
              <a:t>Disadvantages</a:t>
            </a:r>
          </a:p>
        </p:txBody>
      </p:sp>
      <p:sp>
        <p:nvSpPr>
          <p:cNvPr id="3" name="Content Placeholder 2"/>
          <p:cNvSpPr>
            <a:spLocks noGrp="1"/>
          </p:cNvSpPr>
          <p:nvPr>
            <p:ph sz="half" idx="1"/>
          </p:nvPr>
        </p:nvSpPr>
        <p:spPr>
          <a:xfrm>
            <a:off x="457199" y="2057400"/>
            <a:ext cx="8229601" cy="4495800"/>
          </a:xfrm>
        </p:spPr>
        <p:txBody>
          <a:bodyPr>
            <a:noAutofit/>
          </a:bodyPr>
          <a:lstStyle/>
          <a:p>
            <a:pPr marL="0" indent="0">
              <a:spcBef>
                <a:spcPts val="600"/>
              </a:spcBef>
              <a:buNone/>
            </a:pPr>
            <a:r>
              <a:rPr lang="en-US" sz="3200" dirty="0"/>
              <a:t>Q: Is Deadlock possible for these instructions that can be used to ensure mutual exclusions?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819F952-9B81-1143-98E1-45EF6B9B4A01}"/>
                  </a:ext>
                </a:extLst>
              </p14:cNvPr>
              <p14:cNvContentPartPr/>
              <p14:nvPr/>
            </p14:nvContentPartPr>
            <p14:xfrm>
              <a:off x="7100105" y="7378345"/>
              <a:ext cx="46440" cy="6120"/>
            </p14:xfrm>
          </p:contentPart>
        </mc:Choice>
        <mc:Fallback xmlns="">
          <p:pic>
            <p:nvPicPr>
              <p:cNvPr id="5" name="Ink 4">
                <a:extLst>
                  <a:ext uri="{FF2B5EF4-FFF2-40B4-BE49-F238E27FC236}">
                    <a16:creationId xmlns:a16="http://schemas.microsoft.com/office/drawing/2014/main" id="{B819F952-9B81-1143-98E1-45EF6B9B4A01}"/>
                  </a:ext>
                </a:extLst>
              </p:cNvPr>
              <p:cNvPicPr/>
              <p:nvPr/>
            </p:nvPicPr>
            <p:blipFill>
              <a:blip r:embed="rId4"/>
              <a:stretch>
                <a:fillRect/>
              </a:stretch>
            </p:blipFill>
            <p:spPr>
              <a:xfrm>
                <a:off x="7084985" y="7363225"/>
                <a:ext cx="77040" cy="36720"/>
              </a:xfrm>
              <a:prstGeom prst="rect">
                <a:avLst/>
              </a:prstGeom>
            </p:spPr>
          </p:pic>
        </mc:Fallback>
      </mc:AlternateContent>
      <p:graphicFrame>
        <p:nvGraphicFramePr>
          <p:cNvPr id="4" name="Object 6">
            <a:extLst>
              <a:ext uri="{FF2B5EF4-FFF2-40B4-BE49-F238E27FC236}">
                <a16:creationId xmlns:a16="http://schemas.microsoft.com/office/drawing/2014/main" id="{9E568B26-550C-350D-F7A4-78F68E56E0A5}"/>
              </a:ext>
            </a:extLst>
          </p:cNvPr>
          <p:cNvGraphicFramePr>
            <a:graphicFrameLocks noChangeAspect="1"/>
          </p:cNvGraphicFramePr>
          <p:nvPr>
            <p:extLst>
              <p:ext uri="{D42A27DB-BD31-4B8C-83A1-F6EECF244321}">
                <p14:modId xmlns:p14="http://schemas.microsoft.com/office/powerpoint/2010/main" val="327351210"/>
              </p:ext>
            </p:extLst>
          </p:nvPr>
        </p:nvGraphicFramePr>
        <p:xfrm>
          <a:off x="2057400" y="3048000"/>
          <a:ext cx="3982408" cy="3550141"/>
        </p:xfrm>
        <a:graphic>
          <a:graphicData uri="http://schemas.openxmlformats.org/presentationml/2006/ole">
            <mc:AlternateContent xmlns:mc="http://schemas.openxmlformats.org/markup-compatibility/2006">
              <mc:Choice xmlns:v="urn:schemas-microsoft-com:vml" Requires="v">
                <p:oleObj name="Document" r:id="rId5" imgW="6121400" imgH="5016500" progId="Word.Document.12">
                  <p:embed/>
                </p:oleObj>
              </mc:Choice>
              <mc:Fallback>
                <p:oleObj name="Document" r:id="rId5" imgW="6121400" imgH="5016500" progId="Word.Document.12">
                  <p:embed/>
                  <p:pic>
                    <p:nvPicPr>
                      <p:cNvPr id="4" name="Object 6">
                        <a:extLst>
                          <a:ext uri="{FF2B5EF4-FFF2-40B4-BE49-F238E27FC236}">
                            <a16:creationId xmlns:a16="http://schemas.microsoft.com/office/drawing/2014/main" id="{9E568B26-550C-350D-F7A4-78F68E56E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048000"/>
                        <a:ext cx="3982408" cy="35501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23084581-E7E6-3095-D16F-F6D3B4523A2C}"/>
              </a:ext>
            </a:extLst>
          </p:cNvPr>
          <p:cNvSpPr/>
          <p:nvPr/>
        </p:nvSpPr>
        <p:spPr>
          <a:xfrm>
            <a:off x="1905000" y="4305300"/>
            <a:ext cx="4419600" cy="517770"/>
          </a:xfrm>
          <a:prstGeom prst="rect">
            <a:avLst/>
          </a:prstGeom>
          <a:gradFill>
            <a:gsLst>
              <a:gs pos="0">
                <a:schemeClr val="accent2">
                  <a:tint val="100000"/>
                  <a:shade val="60000"/>
                  <a:satMod val="135000"/>
                  <a:alpha val="0"/>
                </a:schemeClr>
              </a:gs>
              <a:gs pos="100000">
                <a:schemeClr val="accent2">
                  <a:tint val="100000"/>
                  <a:shade val="94000"/>
                  <a:satMod val="135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283AD1A-271A-065C-BFE6-36B205A2B0C6}"/>
              </a:ext>
            </a:extLst>
          </p:cNvPr>
          <p:cNvSpPr/>
          <p:nvPr/>
        </p:nvSpPr>
        <p:spPr>
          <a:xfrm>
            <a:off x="1905000" y="5257800"/>
            <a:ext cx="4419600" cy="517770"/>
          </a:xfrm>
          <a:prstGeom prst="rect">
            <a:avLst/>
          </a:prstGeom>
          <a:gradFill>
            <a:gsLst>
              <a:gs pos="0">
                <a:schemeClr val="accent2">
                  <a:tint val="100000"/>
                  <a:shade val="60000"/>
                  <a:satMod val="135000"/>
                  <a:alpha val="0"/>
                </a:schemeClr>
              </a:gs>
              <a:gs pos="100000">
                <a:schemeClr val="accent2">
                  <a:tint val="100000"/>
                  <a:shade val="94000"/>
                  <a:satMod val="135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85687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a:ln w="1905"/>
                <a:solidFill>
                  <a:schemeClr val="accent1">
                    <a:lumMod val="75000"/>
                  </a:schemeClr>
                </a:solidFill>
                <a:effectLst>
                  <a:innerShdw blurRad="69850" dist="43180" dir="5400000">
                    <a:srgbClr val="000000">
                      <a:alpha val="65000"/>
                    </a:srgbClr>
                  </a:innerShdw>
                </a:effectLst>
              </a:rPr>
            </a:br>
            <a:r>
              <a:rPr lang="en-US" sz="4400" b="1" dirty="0">
                <a:ln w="1905"/>
                <a:solidFill>
                  <a:schemeClr val="accent1">
                    <a:lumMod val="75000"/>
                  </a:schemeClr>
                </a:solidFill>
                <a:effectLst>
                  <a:innerShdw blurRad="69850" dist="43180" dir="5400000">
                    <a:srgbClr val="000000">
                      <a:alpha val="65000"/>
                    </a:srgbClr>
                  </a:innerShdw>
                </a:effectLst>
              </a:rPr>
              <a:t>Disadvantages</a:t>
            </a:r>
          </a:p>
        </p:txBody>
      </p:sp>
      <p:sp>
        <p:nvSpPr>
          <p:cNvPr id="3" name="Content Placeholder 2"/>
          <p:cNvSpPr>
            <a:spLocks noGrp="1"/>
          </p:cNvSpPr>
          <p:nvPr>
            <p:ph sz="half" idx="1"/>
          </p:nvPr>
        </p:nvSpPr>
        <p:spPr>
          <a:xfrm>
            <a:off x="457199" y="2057400"/>
            <a:ext cx="8229601" cy="4495800"/>
          </a:xfrm>
        </p:spPr>
        <p:txBody>
          <a:bodyPr>
            <a:noAutofit/>
          </a:bodyPr>
          <a:lstStyle/>
          <a:p>
            <a:pPr>
              <a:spcBef>
                <a:spcPts val="600"/>
              </a:spcBef>
            </a:pPr>
            <a:r>
              <a:rPr lang="en-US" sz="3200" dirty="0"/>
              <a:t>Yes, Deadlock is possible. </a:t>
            </a:r>
            <a:r>
              <a:rPr lang="en-US" sz="2000" dirty="0">
                <a:solidFill>
                  <a:schemeClr val="tx1"/>
                </a:solidFill>
              </a:rPr>
              <a:t>Consider the following scenario on a single-processor system. </a:t>
            </a:r>
          </a:p>
          <a:p>
            <a:pPr lvl="1"/>
            <a:r>
              <a:rPr lang="en-US" sz="2000" dirty="0">
                <a:solidFill>
                  <a:schemeClr val="tx1"/>
                </a:solidFill>
              </a:rPr>
              <a:t>Process P1 executes the special instruction (e.g., compare &amp; swap, exchange ) and enters its critical section. </a:t>
            </a:r>
          </a:p>
          <a:p>
            <a:pPr lvl="1"/>
            <a:r>
              <a:rPr lang="en-US" sz="2000" dirty="0">
                <a:solidFill>
                  <a:schemeClr val="tx1"/>
                </a:solidFill>
              </a:rPr>
              <a:t>P1 is then interrupted to give the processor to P2, which has higher priority.</a:t>
            </a:r>
          </a:p>
          <a:p>
            <a:pPr lvl="1"/>
            <a:r>
              <a:rPr lang="en-US" sz="2000" dirty="0">
                <a:solidFill>
                  <a:schemeClr val="tx1"/>
                </a:solidFill>
              </a:rPr>
              <a:t>If P2 now attempts to use the same resource as P1, it will be denied access because of the mutual exclusion mechanism. </a:t>
            </a:r>
          </a:p>
          <a:p>
            <a:pPr lvl="1"/>
            <a:r>
              <a:rPr lang="en-US" sz="2000" dirty="0">
                <a:solidFill>
                  <a:schemeClr val="tx1"/>
                </a:solidFill>
              </a:rPr>
              <a:t>Thus, it will go into a busy waiting loop. </a:t>
            </a:r>
          </a:p>
          <a:p>
            <a:pPr lvl="1"/>
            <a:r>
              <a:rPr lang="en-US" sz="2000" dirty="0">
                <a:solidFill>
                  <a:schemeClr val="tx1"/>
                </a:solidFill>
              </a:rPr>
              <a:t>However, P1 will never be dispatched because it is of lower priority than another ready process, P2. </a:t>
            </a:r>
          </a:p>
          <a:p>
            <a:pPr marL="0" indent="0">
              <a:spcBef>
                <a:spcPts val="600"/>
              </a:spcBef>
              <a:buNone/>
            </a:pPr>
            <a:endParaRPr lang="en-US" sz="32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819F952-9B81-1143-98E1-45EF6B9B4A01}"/>
                  </a:ext>
                </a:extLst>
              </p14:cNvPr>
              <p14:cNvContentPartPr/>
              <p14:nvPr/>
            </p14:nvContentPartPr>
            <p14:xfrm>
              <a:off x="7100105" y="7378345"/>
              <a:ext cx="46440" cy="6120"/>
            </p14:xfrm>
          </p:contentPart>
        </mc:Choice>
        <mc:Fallback xmlns="">
          <p:pic>
            <p:nvPicPr>
              <p:cNvPr id="5" name="Ink 4">
                <a:extLst>
                  <a:ext uri="{FF2B5EF4-FFF2-40B4-BE49-F238E27FC236}">
                    <a16:creationId xmlns:a16="http://schemas.microsoft.com/office/drawing/2014/main" id="{B819F952-9B81-1143-98E1-45EF6B9B4A01}"/>
                  </a:ext>
                </a:extLst>
              </p:cNvPr>
              <p:cNvPicPr/>
              <p:nvPr/>
            </p:nvPicPr>
            <p:blipFill>
              <a:blip r:embed="rId4"/>
              <a:stretch>
                <a:fillRect/>
              </a:stretch>
            </p:blipFill>
            <p:spPr>
              <a:xfrm>
                <a:off x="7084985" y="7363225"/>
                <a:ext cx="77040" cy="36720"/>
              </a:xfrm>
              <a:prstGeom prst="rect">
                <a:avLst/>
              </a:prstGeom>
            </p:spPr>
          </p:pic>
        </mc:Fallback>
      </mc:AlternateContent>
    </p:spTree>
    <p:extLst>
      <p:ext uri="{BB962C8B-B14F-4D97-AF65-F5344CB8AC3E}">
        <p14:creationId xmlns:p14="http://schemas.microsoft.com/office/powerpoint/2010/main" val="1342775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dirty="0"/>
              <a:t>Monitors</a:t>
            </a:r>
          </a:p>
          <a:p>
            <a:pPr lvl="1"/>
            <a:r>
              <a:rPr lang="en-US" sz="1600" dirty="0"/>
              <a:t>Monitor with signal</a:t>
            </a:r>
          </a:p>
          <a:p>
            <a:pPr lvl="1"/>
            <a:r>
              <a:rPr lang="en-US" sz="1600"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dirty="0"/>
              <a:t>Principles of concurrency</a:t>
            </a:r>
          </a:p>
          <a:p>
            <a:pPr lvl="1"/>
            <a:r>
              <a:rPr lang="en-US" sz="3892" dirty="0"/>
              <a:t>Race condition</a:t>
            </a:r>
          </a:p>
          <a:p>
            <a:pPr lvl="1"/>
            <a:r>
              <a:rPr lang="en-US" sz="3892" dirty="0"/>
              <a:t>OS concerns</a:t>
            </a:r>
          </a:p>
          <a:p>
            <a:pPr lvl="1"/>
            <a:r>
              <a:rPr lang="en-US" sz="3892" dirty="0"/>
              <a:t>Process interaction</a:t>
            </a:r>
          </a:p>
          <a:p>
            <a:pPr lvl="1"/>
            <a:r>
              <a:rPr lang="en-US" sz="3892" dirty="0"/>
              <a:t>Requirements for mutual exclusion</a:t>
            </a:r>
          </a:p>
          <a:p>
            <a:r>
              <a:rPr lang="en-US" sz="3892" dirty="0"/>
              <a:t>Mutual exclusion: hardware support</a:t>
            </a:r>
          </a:p>
          <a:p>
            <a:pPr lvl="1"/>
            <a:r>
              <a:rPr lang="en-US" sz="3892" dirty="0"/>
              <a:t>Interrupt disabling</a:t>
            </a:r>
          </a:p>
          <a:p>
            <a:pPr lvl="1"/>
            <a:r>
              <a:rPr lang="en-US" sz="3892" dirty="0"/>
              <a:t>Special machine instructions</a:t>
            </a:r>
          </a:p>
          <a:p>
            <a:r>
              <a:rPr lang="en-US" sz="3892" dirty="0"/>
              <a:t>Semaphores</a:t>
            </a:r>
          </a:p>
          <a:p>
            <a:pPr lvl="1"/>
            <a:r>
              <a:rPr lang="en-US" sz="3892" dirty="0"/>
              <a:t>Mutual exclusion</a:t>
            </a:r>
          </a:p>
          <a:p>
            <a:pPr lvl="1"/>
            <a:r>
              <a:rPr lang="en-US" sz="3892" dirty="0"/>
              <a:t>Producer/consumer problem</a:t>
            </a:r>
          </a:p>
          <a:p>
            <a:pPr lvl="1"/>
            <a:r>
              <a:rPr lang="en-US" sz="3892" dirty="0"/>
              <a:t>Implementation of semaphores</a:t>
            </a:r>
          </a:p>
        </p:txBody>
      </p:sp>
    </p:spTree>
    <p:extLst>
      <p:ext uri="{BB962C8B-B14F-4D97-AF65-F5344CB8AC3E}">
        <p14:creationId xmlns:p14="http://schemas.microsoft.com/office/powerpoint/2010/main" val="2675611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398" y="838200"/>
            <a:ext cx="8585200" cy="523220"/>
          </a:xfrm>
          <a:prstGeom prst="rect">
            <a:avLst/>
          </a:prstGeom>
        </p:spPr>
        <p:txBody>
          <a:bodyPr wrap="square">
            <a:spAutoFit/>
          </a:bodyPr>
          <a:lstStyle/>
          <a:p>
            <a:pPr algn="ctr"/>
            <a:r>
              <a:rPr lang="en-US" sz="2800" b="1" dirty="0">
                <a:latin typeface="+mj-lt"/>
              </a:rPr>
              <a:t>Common Concurrency Mechanisms</a:t>
            </a:r>
            <a:r>
              <a:rPr lang="en-US" sz="2800" dirty="0">
                <a:latin typeface="+mj-lt"/>
              </a:rPr>
              <a:t> </a:t>
            </a:r>
            <a:endParaRPr lang="en-US" sz="4000" dirty="0">
              <a:latin typeface="+mj-lt"/>
            </a:endParaRPr>
          </a:p>
        </p:txBody>
      </p:sp>
      <p:pic>
        <p:nvPicPr>
          <p:cNvPr id="11" name="Picture 10"/>
          <p:cNvPicPr>
            <a:picLocks noChangeAspect="1"/>
          </p:cNvPicPr>
          <p:nvPr/>
        </p:nvPicPr>
        <p:blipFill rotWithShape="1">
          <a:blip r:embed="rId3"/>
          <a:srcRect r="658" b="59685"/>
          <a:stretch/>
        </p:blipFill>
        <p:spPr>
          <a:xfrm>
            <a:off x="116199" y="1609436"/>
            <a:ext cx="8911602" cy="3639127"/>
          </a:xfrm>
          <a:prstGeom prst="rect">
            <a:avLst/>
          </a:prstGeom>
        </p:spPr>
      </p:pic>
      <p:cxnSp>
        <p:nvCxnSpPr>
          <p:cNvPr id="3" name="Straight Connector 2">
            <a:extLst>
              <a:ext uri="{FF2B5EF4-FFF2-40B4-BE49-F238E27FC236}">
                <a16:creationId xmlns:a16="http://schemas.microsoft.com/office/drawing/2014/main" id="{F96887A3-83E6-EEA2-E0F5-D53A5C08A30D}"/>
              </a:ext>
            </a:extLst>
          </p:cNvPr>
          <p:cNvCxnSpPr/>
          <p:nvPr/>
        </p:nvCxnSpPr>
        <p:spPr>
          <a:xfrm>
            <a:off x="2667000" y="1905000"/>
            <a:ext cx="615059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D4423A0B-BA6C-7458-BA8A-97FA77FB77CC}"/>
              </a:ext>
            </a:extLst>
          </p:cNvPr>
          <p:cNvCxnSpPr/>
          <p:nvPr/>
        </p:nvCxnSpPr>
        <p:spPr>
          <a:xfrm>
            <a:off x="2667000" y="2209800"/>
            <a:ext cx="615059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1D8113EE-2F8C-291A-A223-DF3C8FD6CB50}"/>
              </a:ext>
            </a:extLst>
          </p:cNvPr>
          <p:cNvCxnSpPr>
            <a:cxnSpLocks/>
          </p:cNvCxnSpPr>
          <p:nvPr/>
        </p:nvCxnSpPr>
        <p:spPr>
          <a:xfrm>
            <a:off x="2743200" y="2438400"/>
            <a:ext cx="39624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EA8E3ED0-02F4-1CF8-A4E0-9FDB07628F2A}"/>
              </a:ext>
            </a:extLst>
          </p:cNvPr>
          <p:cNvCxnSpPr>
            <a:cxnSpLocks/>
          </p:cNvCxnSpPr>
          <p:nvPr/>
        </p:nvCxnSpPr>
        <p:spPr>
          <a:xfrm>
            <a:off x="5486400" y="3962400"/>
            <a:ext cx="3429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3275285-9EBD-851F-FDCF-D90E14D15473}"/>
              </a:ext>
            </a:extLst>
          </p:cNvPr>
          <p:cNvCxnSpPr>
            <a:cxnSpLocks/>
          </p:cNvCxnSpPr>
          <p:nvPr/>
        </p:nvCxnSpPr>
        <p:spPr>
          <a:xfrm>
            <a:off x="2667000" y="4267200"/>
            <a:ext cx="62484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D161B5A3-7ECE-6E72-02EF-9137FD7DB180}"/>
              </a:ext>
            </a:extLst>
          </p:cNvPr>
          <p:cNvCxnSpPr>
            <a:cxnSpLocks/>
          </p:cNvCxnSpPr>
          <p:nvPr/>
        </p:nvCxnSpPr>
        <p:spPr>
          <a:xfrm>
            <a:off x="2667000" y="4495800"/>
            <a:ext cx="36576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398" y="838200"/>
            <a:ext cx="8585200" cy="523220"/>
          </a:xfrm>
          <a:prstGeom prst="rect">
            <a:avLst/>
          </a:prstGeom>
        </p:spPr>
        <p:txBody>
          <a:bodyPr wrap="square">
            <a:spAutoFit/>
          </a:bodyPr>
          <a:lstStyle/>
          <a:p>
            <a:pPr algn="ctr"/>
            <a:r>
              <a:rPr lang="en-US" sz="2800" b="1" dirty="0">
                <a:latin typeface="+mj-lt"/>
              </a:rPr>
              <a:t>Common Concurrency Mechanisms</a:t>
            </a:r>
            <a:r>
              <a:rPr lang="en-US" sz="2800" dirty="0">
                <a:latin typeface="+mj-lt"/>
              </a:rPr>
              <a:t> </a:t>
            </a:r>
            <a:endParaRPr lang="en-US" sz="4000" dirty="0">
              <a:latin typeface="+mj-lt"/>
            </a:endParaRPr>
          </a:p>
        </p:txBody>
      </p:sp>
      <p:pic>
        <p:nvPicPr>
          <p:cNvPr id="11" name="Picture 10"/>
          <p:cNvPicPr>
            <a:picLocks noChangeAspect="1"/>
          </p:cNvPicPr>
          <p:nvPr/>
        </p:nvPicPr>
        <p:blipFill rotWithShape="1">
          <a:blip r:embed="rId3"/>
          <a:srcRect l="-1048" t="40035" r="1706" b="542"/>
          <a:stretch/>
        </p:blipFill>
        <p:spPr>
          <a:xfrm>
            <a:off x="116199" y="1493981"/>
            <a:ext cx="8911602" cy="5364019"/>
          </a:xfrm>
          <a:prstGeom prst="rect">
            <a:avLst/>
          </a:prstGeom>
        </p:spPr>
      </p:pic>
    </p:spTree>
    <p:extLst>
      <p:ext uri="{BB962C8B-B14F-4D97-AF65-F5344CB8AC3E}">
        <p14:creationId xmlns:p14="http://schemas.microsoft.com/office/powerpoint/2010/main" val="131241940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dirty="0"/>
              <a:t>Monitors</a:t>
            </a:r>
          </a:p>
          <a:p>
            <a:pPr lvl="1"/>
            <a:r>
              <a:rPr lang="en-US" sz="1600" dirty="0"/>
              <a:t>Monitor with signal</a:t>
            </a:r>
          </a:p>
          <a:p>
            <a:pPr lvl="1"/>
            <a:r>
              <a:rPr lang="en-US" sz="1600"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strike="sngStrike" dirty="0"/>
              <a:t>Principles of concurrency</a:t>
            </a:r>
          </a:p>
          <a:p>
            <a:pPr lvl="1"/>
            <a:r>
              <a:rPr lang="en-US" sz="3892" strike="sngStrike" dirty="0"/>
              <a:t>Race condition</a:t>
            </a:r>
          </a:p>
          <a:p>
            <a:pPr lvl="1"/>
            <a:r>
              <a:rPr lang="en-US" sz="3892" strike="sngStrike" dirty="0"/>
              <a:t>OS concerns</a:t>
            </a:r>
          </a:p>
          <a:p>
            <a:pPr lvl="1"/>
            <a:r>
              <a:rPr lang="en-US" sz="3892" strike="sngStrike" dirty="0"/>
              <a:t>Process interaction</a:t>
            </a:r>
          </a:p>
          <a:p>
            <a:pPr lvl="1"/>
            <a:r>
              <a:rPr lang="en-US" sz="3892" strike="sngStrike" dirty="0"/>
              <a:t>Requirements for mutual exclusion</a:t>
            </a:r>
          </a:p>
          <a:p>
            <a:r>
              <a:rPr lang="en-US" sz="3892" strike="sngStrike" dirty="0"/>
              <a:t>Mutual exclusion: hardware support</a:t>
            </a:r>
          </a:p>
          <a:p>
            <a:pPr lvl="1"/>
            <a:r>
              <a:rPr lang="en-US" sz="3892" strike="sngStrike" dirty="0"/>
              <a:t>Interrupt disabling</a:t>
            </a:r>
          </a:p>
          <a:p>
            <a:pPr lvl="1"/>
            <a:r>
              <a:rPr lang="en-US" sz="3892" strike="sngStrike" dirty="0"/>
              <a:t>Special machine instructions</a:t>
            </a:r>
          </a:p>
          <a:p>
            <a:r>
              <a:rPr lang="en-US" sz="3892" dirty="0"/>
              <a:t>Semaphores</a:t>
            </a:r>
          </a:p>
          <a:p>
            <a:pPr lvl="1"/>
            <a:r>
              <a:rPr lang="en-US" sz="3892" dirty="0"/>
              <a:t>Mutual exclusion</a:t>
            </a:r>
          </a:p>
          <a:p>
            <a:pPr lvl="1"/>
            <a:r>
              <a:rPr lang="en-US" sz="3892" dirty="0"/>
              <a:t>Producer/consumer problem</a:t>
            </a:r>
          </a:p>
          <a:p>
            <a:pPr lvl="1"/>
            <a:r>
              <a:rPr lang="en-US" sz="3892" dirty="0"/>
              <a:t>Implementation of semaphores</a:t>
            </a:r>
          </a:p>
        </p:txBody>
      </p:sp>
    </p:spTree>
    <p:extLst>
      <p:ext uri="{BB962C8B-B14F-4D97-AF65-F5344CB8AC3E}">
        <p14:creationId xmlns:p14="http://schemas.microsoft.com/office/powerpoint/2010/main" val="2276637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897BA7-24D3-614C-97F4-F56BED03F0E8}"/>
              </a:ext>
            </a:extLst>
          </p:cNvPr>
          <p:cNvSpPr/>
          <p:nvPr/>
        </p:nvSpPr>
        <p:spPr>
          <a:xfrm>
            <a:off x="533400" y="990600"/>
            <a:ext cx="8229600" cy="4278094"/>
          </a:xfrm>
          <a:prstGeom prst="rect">
            <a:avLst/>
          </a:prstGeom>
        </p:spPr>
        <p:txBody>
          <a:bodyPr wrap="square">
            <a:spAutoFit/>
          </a:bodyPr>
          <a:lstStyle/>
          <a:p>
            <a:r>
              <a:rPr lang="en-US" sz="2800" dirty="0"/>
              <a:t>The fundamental principle of semaphores is this:</a:t>
            </a:r>
          </a:p>
          <a:p>
            <a:r>
              <a:rPr lang="en-US" sz="2800" dirty="0"/>
              <a:t> </a:t>
            </a:r>
          </a:p>
          <a:p>
            <a:pPr marL="285750" indent="-285750">
              <a:buFont typeface="Wingdings" pitchFamily="2" charset="2"/>
              <a:buChar char="v"/>
            </a:pPr>
            <a:r>
              <a:rPr lang="en-US" sz="2400" dirty="0"/>
              <a:t>Two or more processes can cooperate by means of simple signals, such that a process can be forced to stop at a specified place until it has received a specific signal. </a:t>
            </a:r>
          </a:p>
          <a:p>
            <a:pPr marL="285750" indent="-285750">
              <a:buFont typeface="Wingdings" pitchFamily="2" charset="2"/>
              <a:buChar char="v"/>
            </a:pPr>
            <a:endParaRPr lang="en-US" sz="2400" dirty="0"/>
          </a:p>
          <a:p>
            <a:pPr marL="285750" indent="-285750">
              <a:buFont typeface="Wingdings" pitchFamily="2" charset="2"/>
              <a:buChar char="v"/>
            </a:pPr>
            <a:r>
              <a:rPr lang="en-US" sz="2400" dirty="0"/>
              <a:t>Any complex coordination requirement can be satisfied by the appropriate structure of signals. </a:t>
            </a:r>
          </a:p>
          <a:p>
            <a:pPr marL="285750" indent="-285750">
              <a:buFont typeface="Wingdings" pitchFamily="2" charset="2"/>
              <a:buChar char="v"/>
            </a:pPr>
            <a:endParaRPr lang="en-US" sz="2400" dirty="0"/>
          </a:p>
          <a:p>
            <a:pPr marL="285750" indent="-285750">
              <a:buFont typeface="Wingdings" pitchFamily="2" charset="2"/>
              <a:buChar char="v"/>
            </a:pPr>
            <a:r>
              <a:rPr lang="en-US" sz="2400" dirty="0"/>
              <a:t>For signaling, special variables called semaphores are used. </a:t>
            </a:r>
          </a:p>
        </p:txBody>
      </p:sp>
    </p:spTree>
    <p:extLst>
      <p:ext uri="{BB962C8B-B14F-4D97-AF65-F5344CB8AC3E}">
        <p14:creationId xmlns:p14="http://schemas.microsoft.com/office/powerpoint/2010/main" val="1712337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a:ln w="1905"/>
                <a:solidFill>
                  <a:schemeClr val="bg2">
                    <a:lumMod val="10000"/>
                  </a:schemeClr>
                </a:solidFill>
                <a:effectLst>
                  <a:innerShdw blurRad="69850" dist="43180" dir="5400000">
                    <a:srgbClr val="000000">
                      <a:alpha val="65000"/>
                    </a:srgbClr>
                  </a:innerShdw>
                </a:effectLst>
              </a:rPr>
              <a:t>Semaphore</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22668921"/>
              </p:ext>
            </p:extLst>
          </p:nvPr>
        </p:nvGraphicFramePr>
        <p:xfrm>
          <a:off x="203200" y="1976582"/>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200400" y="3733800"/>
            <a:ext cx="5165436" cy="2985433"/>
          </a:xfrm>
          <a:prstGeom prst="rect">
            <a:avLst/>
          </a:prstGeom>
          <a:blipFill rotWithShape="1">
            <a:blip r:embed="rId8"/>
            <a:tile tx="0" ty="0" sx="100000" sy="100000" flip="none" algn="tl"/>
          </a:blipFill>
        </p:spPr>
        <p:txBody>
          <a:bodyPr wrap="square" lIns="91440" tIns="45720" rIns="91440" bIns="45720" rtlCol="0" anchor="t">
            <a:spAutoFit/>
          </a:bodyPr>
          <a:lstStyle/>
          <a:p>
            <a:pPr marL="918845" lvl="0" indent="-457200">
              <a:spcBef>
                <a:spcPts val="1200"/>
              </a:spcBef>
              <a:buFont typeface="+mj-lt"/>
              <a:buAutoNum type="arabicParenR"/>
            </a:pPr>
            <a:r>
              <a:rPr lang="en-US" sz="2500" dirty="0">
                <a:solidFill>
                  <a:schemeClr val="bg2">
                    <a:lumMod val="25000"/>
                  </a:schemeClr>
                </a:solidFill>
                <a:latin typeface="+mn-lt"/>
              </a:rPr>
              <a:t>May be </a:t>
            </a:r>
            <a:r>
              <a:rPr lang="en-US" sz="2500" b="1" dirty="0">
                <a:solidFill>
                  <a:srgbClr val="FF0000"/>
                </a:solidFill>
                <a:latin typeface="+mn-lt"/>
              </a:rPr>
              <a:t>initialized </a:t>
            </a:r>
            <a:r>
              <a:rPr lang="en-US" sz="2500" dirty="0">
                <a:solidFill>
                  <a:schemeClr val="bg2">
                    <a:lumMod val="25000"/>
                  </a:schemeClr>
                </a:solidFill>
                <a:latin typeface="+mn-lt"/>
              </a:rPr>
              <a:t>to a </a:t>
            </a:r>
            <a:r>
              <a:rPr lang="en-US" sz="2500" b="1" dirty="0">
                <a:solidFill>
                  <a:srgbClr val="FF0000"/>
                </a:solidFill>
                <a:latin typeface="+mn-lt"/>
              </a:rPr>
              <a:t>nonnegative </a:t>
            </a:r>
            <a:r>
              <a:rPr lang="en-US" sz="2500" dirty="0">
                <a:solidFill>
                  <a:schemeClr val="bg2">
                    <a:lumMod val="25000"/>
                  </a:schemeClr>
                </a:solidFill>
                <a:latin typeface="+mn-lt"/>
              </a:rPr>
              <a:t>integer value</a:t>
            </a:r>
            <a:endParaRPr lang="en-US">
              <a:solidFill>
                <a:schemeClr val="bg2">
                  <a:lumMod val="25000"/>
                </a:schemeClr>
              </a:solidFill>
            </a:endParaRPr>
          </a:p>
          <a:p>
            <a:pPr marL="918845" lvl="0" indent="-457200">
              <a:spcBef>
                <a:spcPts val="1200"/>
              </a:spcBef>
              <a:buFont typeface="+mj-lt"/>
              <a:buAutoNum type="arabicParenR"/>
            </a:pPr>
            <a:r>
              <a:rPr lang="en-US" sz="2500" dirty="0">
                <a:solidFill>
                  <a:schemeClr val="bg2">
                    <a:lumMod val="25000"/>
                  </a:schemeClr>
                </a:solidFill>
                <a:latin typeface="+mn-lt"/>
              </a:rPr>
              <a:t>The </a:t>
            </a:r>
            <a:r>
              <a:rPr lang="en-US" sz="2500" b="1" err="1">
                <a:solidFill>
                  <a:srgbClr val="FF0000"/>
                </a:solidFill>
                <a:latin typeface="+mn-lt"/>
              </a:rPr>
              <a:t>semWait</a:t>
            </a:r>
            <a:r>
              <a:rPr lang="en-US" sz="2500" dirty="0">
                <a:solidFill>
                  <a:schemeClr val="bg2">
                    <a:lumMod val="25000"/>
                  </a:schemeClr>
                </a:solidFill>
                <a:latin typeface="+mn-lt"/>
              </a:rPr>
              <a:t> operation decrements the value</a:t>
            </a:r>
          </a:p>
          <a:p>
            <a:pPr marL="918845" lvl="0" indent="-457200">
              <a:spcBef>
                <a:spcPts val="1200"/>
              </a:spcBef>
              <a:buFont typeface="+mj-lt"/>
              <a:buAutoNum type="arabicParenR"/>
            </a:pPr>
            <a:r>
              <a:rPr lang="en-US" sz="2500" dirty="0">
                <a:solidFill>
                  <a:schemeClr val="bg2">
                    <a:lumMod val="25000"/>
                  </a:schemeClr>
                </a:solidFill>
                <a:latin typeface="+mn-lt"/>
              </a:rPr>
              <a:t>The </a:t>
            </a:r>
            <a:r>
              <a:rPr lang="en-US" sz="2500" b="1" err="1">
                <a:solidFill>
                  <a:srgbClr val="FF0000"/>
                </a:solidFill>
                <a:latin typeface="+mn-lt"/>
              </a:rPr>
              <a:t>semSignal</a:t>
            </a:r>
            <a:r>
              <a:rPr lang="en-US" sz="2500" dirty="0">
                <a:solidFill>
                  <a:schemeClr val="bg2">
                    <a:lumMod val="25000"/>
                  </a:schemeClr>
                </a:solidFill>
                <a:latin typeface="+mn-lt"/>
              </a:rPr>
              <a:t> operation increments the value</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71" name="Object 7"/>
          <p:cNvGraphicFramePr>
            <a:graphicFrameLocks noChangeAspect="1"/>
          </p:cNvGraphicFramePr>
          <p:nvPr>
            <p:extLst>
              <p:ext uri="{D42A27DB-BD31-4B8C-83A1-F6EECF244321}">
                <p14:modId xmlns:p14="http://schemas.microsoft.com/office/powerpoint/2010/main" val="3052405556"/>
              </p:ext>
            </p:extLst>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name="Document" r:id="rId3" imgW="5575300" imgH="3835400" progId="Word.Document.12">
                  <p:link updateAutomatic="1"/>
                </p:oleObj>
              </mc:Choice>
              <mc:Fallback>
                <p:oleObj name="Document" r:id="rId3" imgW="5575300" imgH="3835400" progId="Word.Document.12">
                  <p:link updateAutomatic="1"/>
                  <p:pic>
                    <p:nvPicPr>
                      <p:cNvPr id="3184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p:nvSpPr>
          <p:cNvPr id="17" name="Rectangle 16"/>
          <p:cNvSpPr/>
          <p:nvPr/>
        </p:nvSpPr>
        <p:spPr>
          <a:xfrm>
            <a:off x="304800" y="2133600"/>
            <a:ext cx="1447800" cy="1754326"/>
          </a:xfrm>
          <a:prstGeom prst="rect">
            <a:avLst/>
          </a:prstGeom>
        </p:spPr>
        <p:txBody>
          <a:bodyPr wrap="square">
            <a:spAutoFit/>
          </a:bodyPr>
          <a:lstStyle/>
          <a:p>
            <a:pPr algn="ctr"/>
            <a:endParaRPr lang="en-US" b="1" dirty="0">
              <a:latin typeface="+mn-lt"/>
            </a:endParaRPr>
          </a:p>
          <a:p>
            <a:pPr algn="ctr"/>
            <a:r>
              <a:rPr lang="en-US" b="1" dirty="0">
                <a:latin typeface="+mn-lt"/>
              </a:rPr>
              <a:t> A </a:t>
            </a:r>
          </a:p>
          <a:p>
            <a:pPr algn="ctr"/>
            <a:r>
              <a:rPr lang="en-US" b="1" dirty="0">
                <a:latin typeface="+mn-lt"/>
              </a:rPr>
              <a:t>Definition </a:t>
            </a:r>
          </a:p>
          <a:p>
            <a:pPr algn="ctr"/>
            <a:r>
              <a:rPr lang="en-US" b="1" dirty="0">
                <a:latin typeface="+mn-lt"/>
              </a:rPr>
              <a:t>of Semaphore Primitives </a:t>
            </a:r>
          </a:p>
        </p:txBody>
      </p:sp>
      <p:sp>
        <p:nvSpPr>
          <p:cNvPr id="3" name="TextBox 2">
            <a:extLst>
              <a:ext uri="{FF2B5EF4-FFF2-40B4-BE49-F238E27FC236}">
                <a16:creationId xmlns:a16="http://schemas.microsoft.com/office/drawing/2014/main" id="{F1F0C2D7-6AB6-F059-E9AF-52B9AEF986ED}"/>
              </a:ext>
            </a:extLst>
          </p:cNvPr>
          <p:cNvSpPr txBox="1"/>
          <p:nvPr/>
        </p:nvSpPr>
        <p:spPr>
          <a:xfrm>
            <a:off x="5255218" y="1764268"/>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sp>
        <p:nvSpPr>
          <p:cNvPr id="4" name="TextBox 3">
            <a:extLst>
              <a:ext uri="{FF2B5EF4-FFF2-40B4-BE49-F238E27FC236}">
                <a16:creationId xmlns:a16="http://schemas.microsoft.com/office/drawing/2014/main" id="{47C8BB36-4EE1-A263-D517-07870EC1BF04}"/>
              </a:ext>
            </a:extLst>
          </p:cNvPr>
          <p:cNvSpPr txBox="1"/>
          <p:nvPr/>
        </p:nvSpPr>
        <p:spPr>
          <a:xfrm>
            <a:off x="5486400" y="3782530"/>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BF309-5028-4907-78F6-04D3E6C2B002}"/>
            </a:ext>
          </a:extLst>
        </p:cNvPr>
        <p:cNvGrpSpPr/>
        <p:nvPr/>
      </p:nvGrpSpPr>
      <p:grpSpPr>
        <a:xfrm>
          <a:off x="0" y="0"/>
          <a:ext cx="0" cy="0"/>
          <a:chOff x="0" y="0"/>
          <a:chExt cx="0" cy="0"/>
        </a:xfrm>
      </p:grpSpPr>
      <p:graphicFrame>
        <p:nvGraphicFramePr>
          <p:cNvPr id="318471" name="Object 7">
            <a:extLst>
              <a:ext uri="{FF2B5EF4-FFF2-40B4-BE49-F238E27FC236}">
                <a16:creationId xmlns:a16="http://schemas.microsoft.com/office/drawing/2014/main" id="{A39607AC-A2A9-5EA4-36D7-76DAF6764715}"/>
              </a:ext>
            </a:extLst>
          </p:cNvPr>
          <p:cNvGraphicFramePr>
            <a:graphicFrameLocks noChangeAspect="1"/>
          </p:cNvGraphicFramePr>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name="Document" r:id="rId3" imgW="5575300" imgH="3835400" progId="Word.Document.12">
                  <p:link updateAutomatic="1"/>
                </p:oleObj>
              </mc:Choice>
              <mc:Fallback>
                <p:oleObj name="Document" r:id="rId3" imgW="5575300" imgH="3835400" progId="Word.Document.12">
                  <p:link updateAutomatic="1"/>
                  <p:pic>
                    <p:nvPicPr>
                      <p:cNvPr id="318471" name="Object 7">
                        <a:extLst>
                          <a:ext uri="{FF2B5EF4-FFF2-40B4-BE49-F238E27FC236}">
                            <a16:creationId xmlns:a16="http://schemas.microsoft.com/office/drawing/2014/main" id="{A39607AC-A2A9-5EA4-36D7-76DAF67647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15" name="TextBox 14">
            <a:extLst>
              <a:ext uri="{FF2B5EF4-FFF2-40B4-BE49-F238E27FC236}">
                <a16:creationId xmlns:a16="http://schemas.microsoft.com/office/drawing/2014/main" id="{3C10645E-6CFE-A6D5-FF3B-515CACB8E46F}"/>
              </a:ext>
            </a:extLst>
          </p:cNvPr>
          <p:cNvSpPr txBox="1"/>
          <p:nvPr/>
        </p:nvSpPr>
        <p:spPr>
          <a:xfrm>
            <a:off x="393350" y="696756"/>
            <a:ext cx="1359249" cy="5704043"/>
          </a:xfrm>
          <a:prstGeom prst="rect">
            <a:avLst/>
          </a:prstGeom>
        </p:spPr>
        <p:txBody>
          <a:bodyPr wrap="square" rtlCol="0">
            <a:spAutoFit/>
          </a:bodyPr>
          <a:lstStyle/>
          <a:p>
            <a:endParaRPr lang="en-US" dirty="0"/>
          </a:p>
        </p:txBody>
      </p:sp>
      <p:sp>
        <p:nvSpPr>
          <p:cNvPr id="17" name="Rectangle 16">
            <a:extLst>
              <a:ext uri="{FF2B5EF4-FFF2-40B4-BE49-F238E27FC236}">
                <a16:creationId xmlns:a16="http://schemas.microsoft.com/office/drawing/2014/main" id="{417FD1F1-0F80-FE86-1EC9-59D455279839}"/>
              </a:ext>
            </a:extLst>
          </p:cNvPr>
          <p:cNvSpPr/>
          <p:nvPr/>
        </p:nvSpPr>
        <p:spPr>
          <a:xfrm>
            <a:off x="304800" y="2133600"/>
            <a:ext cx="1447800" cy="1754326"/>
          </a:xfrm>
          <a:prstGeom prst="rect">
            <a:avLst/>
          </a:prstGeom>
        </p:spPr>
        <p:txBody>
          <a:bodyPr wrap="square">
            <a:spAutoFit/>
          </a:bodyPr>
          <a:lstStyle/>
          <a:p>
            <a:pPr algn="ctr"/>
            <a:endParaRPr lang="en-US" b="1" dirty="0">
              <a:latin typeface="+mn-lt"/>
            </a:endParaRPr>
          </a:p>
          <a:p>
            <a:pPr algn="ctr"/>
            <a:r>
              <a:rPr lang="en-US" b="1" dirty="0">
                <a:latin typeface="+mn-lt"/>
              </a:rPr>
              <a:t> A </a:t>
            </a:r>
          </a:p>
          <a:p>
            <a:pPr algn="ctr"/>
            <a:r>
              <a:rPr lang="en-US" b="1" dirty="0">
                <a:latin typeface="+mn-lt"/>
              </a:rPr>
              <a:t>Definition </a:t>
            </a:r>
          </a:p>
          <a:p>
            <a:pPr algn="ctr"/>
            <a:r>
              <a:rPr lang="en-US" b="1" dirty="0">
                <a:latin typeface="+mn-lt"/>
              </a:rPr>
              <a:t>of Semaphore Primitives </a:t>
            </a:r>
          </a:p>
        </p:txBody>
      </p:sp>
      <p:sp>
        <p:nvSpPr>
          <p:cNvPr id="3" name="TextBox 2">
            <a:extLst>
              <a:ext uri="{FF2B5EF4-FFF2-40B4-BE49-F238E27FC236}">
                <a16:creationId xmlns:a16="http://schemas.microsoft.com/office/drawing/2014/main" id="{689867EA-D235-7A53-9981-6A89B24F1D1B}"/>
              </a:ext>
            </a:extLst>
          </p:cNvPr>
          <p:cNvSpPr txBox="1"/>
          <p:nvPr/>
        </p:nvSpPr>
        <p:spPr>
          <a:xfrm>
            <a:off x="5255218" y="1764268"/>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sp>
        <p:nvSpPr>
          <p:cNvPr id="4" name="TextBox 3">
            <a:extLst>
              <a:ext uri="{FF2B5EF4-FFF2-40B4-BE49-F238E27FC236}">
                <a16:creationId xmlns:a16="http://schemas.microsoft.com/office/drawing/2014/main" id="{DE160695-D8BA-9A15-839F-F24369B51984}"/>
              </a:ext>
            </a:extLst>
          </p:cNvPr>
          <p:cNvSpPr txBox="1"/>
          <p:nvPr/>
        </p:nvSpPr>
        <p:spPr>
          <a:xfrm>
            <a:off x="5486400" y="3782530"/>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pic>
        <p:nvPicPr>
          <p:cNvPr id="2" name="Picture 1">
            <a:extLst>
              <a:ext uri="{FF2B5EF4-FFF2-40B4-BE49-F238E27FC236}">
                <a16:creationId xmlns:a16="http://schemas.microsoft.com/office/drawing/2014/main" id="{F3F3402A-2CB2-3549-ED25-92CF9519CC26}"/>
              </a:ext>
            </a:extLst>
          </p:cNvPr>
          <p:cNvPicPr>
            <a:picLocks noChangeAspect="1"/>
          </p:cNvPicPr>
          <p:nvPr/>
        </p:nvPicPr>
        <p:blipFill>
          <a:blip r:embed="rId5"/>
          <a:stretch>
            <a:fillRect/>
          </a:stretch>
        </p:blipFill>
        <p:spPr>
          <a:xfrm>
            <a:off x="5449951" y="2221919"/>
            <a:ext cx="2374900" cy="279845"/>
          </a:xfrm>
          <a:prstGeom prst="rect">
            <a:avLst/>
          </a:prstGeom>
        </p:spPr>
      </p:pic>
      <p:sp>
        <p:nvSpPr>
          <p:cNvPr id="5" name="Rectangle 4">
            <a:extLst>
              <a:ext uri="{FF2B5EF4-FFF2-40B4-BE49-F238E27FC236}">
                <a16:creationId xmlns:a16="http://schemas.microsoft.com/office/drawing/2014/main" id="{B185C963-028C-B459-8B4E-FEEEBEA3C102}"/>
              </a:ext>
            </a:extLst>
          </p:cNvPr>
          <p:cNvSpPr/>
          <p:nvPr/>
        </p:nvSpPr>
        <p:spPr>
          <a:xfrm>
            <a:off x="5443704" y="2115931"/>
            <a:ext cx="2374900" cy="474869"/>
          </a:xfrm>
          <a:prstGeom prst="rect">
            <a:avLst/>
          </a:prstGeom>
          <a:noFill/>
          <a:ln w="857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Rectangle 7">
            <a:extLst>
              <a:ext uri="{FF2B5EF4-FFF2-40B4-BE49-F238E27FC236}">
                <a16:creationId xmlns:a16="http://schemas.microsoft.com/office/drawing/2014/main" id="{336B455C-89B2-7E95-D03D-703CB73E937E}"/>
              </a:ext>
            </a:extLst>
          </p:cNvPr>
          <p:cNvSpPr/>
          <p:nvPr/>
        </p:nvSpPr>
        <p:spPr>
          <a:xfrm>
            <a:off x="2514598" y="2562069"/>
            <a:ext cx="2292351" cy="283506"/>
          </a:xfrm>
          <a:prstGeom prst="rect">
            <a:avLst/>
          </a:prstGeom>
          <a:noFill/>
          <a:ln w="857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Rectangle 8">
            <a:extLst>
              <a:ext uri="{FF2B5EF4-FFF2-40B4-BE49-F238E27FC236}">
                <a16:creationId xmlns:a16="http://schemas.microsoft.com/office/drawing/2014/main" id="{501C7378-CA38-F0EC-D7B3-1AF4BD672070}"/>
              </a:ext>
            </a:extLst>
          </p:cNvPr>
          <p:cNvSpPr/>
          <p:nvPr/>
        </p:nvSpPr>
        <p:spPr>
          <a:xfrm>
            <a:off x="2514598" y="4503891"/>
            <a:ext cx="2292351" cy="283506"/>
          </a:xfrm>
          <a:prstGeom prst="rect">
            <a:avLst/>
          </a:prstGeom>
          <a:noFill/>
          <a:ln w="857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0" name="TextBox 9">
            <a:extLst>
              <a:ext uri="{FF2B5EF4-FFF2-40B4-BE49-F238E27FC236}">
                <a16:creationId xmlns:a16="http://schemas.microsoft.com/office/drawing/2014/main" id="{07ABA50E-979E-5FAC-2BA8-42444BE12EAC}"/>
              </a:ext>
            </a:extLst>
          </p:cNvPr>
          <p:cNvSpPr txBox="1"/>
          <p:nvPr/>
        </p:nvSpPr>
        <p:spPr>
          <a:xfrm>
            <a:off x="2009496" y="2319101"/>
            <a:ext cx="498855" cy="769441"/>
          </a:xfrm>
          <a:prstGeom prst="rect">
            <a:avLst/>
          </a:prstGeom>
          <a:noFill/>
        </p:spPr>
        <p:txBody>
          <a:bodyPr wrap="none" rtlCol="0">
            <a:spAutoFit/>
          </a:bodyPr>
          <a:lstStyle/>
          <a:p>
            <a:r>
              <a:rPr lang="en-US" sz="4400" dirty="0">
                <a:solidFill>
                  <a:srgbClr val="7030A0"/>
                </a:solidFill>
              </a:rPr>
              <a:t>1</a:t>
            </a:r>
            <a:endParaRPr lang="en-US" dirty="0">
              <a:solidFill>
                <a:srgbClr val="7030A0"/>
              </a:solidFill>
            </a:endParaRPr>
          </a:p>
        </p:txBody>
      </p:sp>
      <p:sp>
        <p:nvSpPr>
          <p:cNvPr id="11" name="TextBox 10">
            <a:extLst>
              <a:ext uri="{FF2B5EF4-FFF2-40B4-BE49-F238E27FC236}">
                <a16:creationId xmlns:a16="http://schemas.microsoft.com/office/drawing/2014/main" id="{8679116D-2BDF-BDFC-417A-99A1D8C2928C}"/>
              </a:ext>
            </a:extLst>
          </p:cNvPr>
          <p:cNvSpPr txBox="1"/>
          <p:nvPr/>
        </p:nvSpPr>
        <p:spPr>
          <a:xfrm>
            <a:off x="1999499" y="4260922"/>
            <a:ext cx="498855" cy="769441"/>
          </a:xfrm>
          <a:prstGeom prst="rect">
            <a:avLst/>
          </a:prstGeom>
          <a:noFill/>
        </p:spPr>
        <p:txBody>
          <a:bodyPr wrap="none" rtlCol="0">
            <a:spAutoFit/>
          </a:bodyPr>
          <a:lstStyle/>
          <a:p>
            <a:r>
              <a:rPr lang="en-US" sz="4400" dirty="0">
                <a:solidFill>
                  <a:srgbClr val="7030A0"/>
                </a:solidFill>
              </a:rPr>
              <a:t>2</a:t>
            </a:r>
            <a:endParaRPr lang="en-US" dirty="0">
              <a:solidFill>
                <a:srgbClr val="7030A0"/>
              </a:solidFill>
            </a:endParaRPr>
          </a:p>
        </p:txBody>
      </p:sp>
      <p:sp>
        <p:nvSpPr>
          <p:cNvPr id="12" name="TextBox 11">
            <a:extLst>
              <a:ext uri="{FF2B5EF4-FFF2-40B4-BE49-F238E27FC236}">
                <a16:creationId xmlns:a16="http://schemas.microsoft.com/office/drawing/2014/main" id="{B5254C0A-BA31-4D7C-C1F5-12E11F484048}"/>
              </a:ext>
            </a:extLst>
          </p:cNvPr>
          <p:cNvSpPr txBox="1"/>
          <p:nvPr/>
        </p:nvSpPr>
        <p:spPr>
          <a:xfrm>
            <a:off x="4975972" y="1968644"/>
            <a:ext cx="498855" cy="769441"/>
          </a:xfrm>
          <a:prstGeom prst="rect">
            <a:avLst/>
          </a:prstGeom>
          <a:noFill/>
        </p:spPr>
        <p:txBody>
          <a:bodyPr wrap="none" rtlCol="0">
            <a:spAutoFit/>
          </a:bodyPr>
          <a:lstStyle/>
          <a:p>
            <a:r>
              <a:rPr lang="en-US" sz="4400" dirty="0">
                <a:solidFill>
                  <a:srgbClr val="7030A0"/>
                </a:solidFill>
              </a:rPr>
              <a:t>3</a:t>
            </a:r>
            <a:endParaRPr lang="en-US" dirty="0">
              <a:solidFill>
                <a:srgbClr val="7030A0"/>
              </a:solidFill>
            </a:endParaRPr>
          </a:p>
        </p:txBody>
      </p:sp>
    </p:spTree>
    <p:extLst>
      <p:ext uri="{BB962C8B-B14F-4D97-AF65-F5344CB8AC3E}">
        <p14:creationId xmlns:p14="http://schemas.microsoft.com/office/powerpoint/2010/main" val="11930751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2" name="Object 6"/>
          <p:cNvGraphicFramePr>
            <a:graphicFrameLocks noChangeAspect="1"/>
          </p:cNvGraphicFramePr>
          <p:nvPr>
            <p:extLst>
              <p:ext uri="{D42A27DB-BD31-4B8C-83A1-F6EECF244321}">
                <p14:modId xmlns:p14="http://schemas.microsoft.com/office/powerpoint/2010/main" val="3935185533"/>
              </p:ext>
            </p:extLst>
          </p:nvPr>
        </p:nvGraphicFramePr>
        <p:xfrm>
          <a:off x="1066800" y="206722"/>
          <a:ext cx="7229248" cy="6444556"/>
        </p:xfrm>
        <a:graphic>
          <a:graphicData uri="http://schemas.openxmlformats.org/presentationml/2006/ole">
            <mc:AlternateContent xmlns:mc="http://schemas.openxmlformats.org/markup-compatibility/2006">
              <mc:Choice xmlns:v="urn:schemas-microsoft-com:vml" Requires="v">
                <p:oleObj name="Document" r:id="rId3" imgW="6121400" imgH="5016500" progId="Word.Document.12">
                  <p:embed/>
                </p:oleObj>
              </mc:Choice>
              <mc:Fallback>
                <p:oleObj name="Document" r:id="rId3" imgW="6121400" imgH="5016500" progId="Word.Document.12">
                  <p:embed/>
                  <p:pic>
                    <p:nvPicPr>
                      <p:cNvPr id="348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06722"/>
                        <a:ext cx="7229248" cy="64445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3F51-7A1E-96B8-CF41-F20537FBA750}"/>
            </a:ext>
          </a:extLst>
        </p:cNvPr>
        <p:cNvGrpSpPr/>
        <p:nvPr/>
      </p:nvGrpSpPr>
      <p:grpSpPr>
        <a:xfrm>
          <a:off x="0" y="0"/>
          <a:ext cx="0" cy="0"/>
          <a:chOff x="0" y="0"/>
          <a:chExt cx="0" cy="0"/>
        </a:xfrm>
      </p:grpSpPr>
      <p:graphicFrame>
        <p:nvGraphicFramePr>
          <p:cNvPr id="318471" name="Object 7">
            <a:extLst>
              <a:ext uri="{FF2B5EF4-FFF2-40B4-BE49-F238E27FC236}">
                <a16:creationId xmlns:a16="http://schemas.microsoft.com/office/drawing/2014/main" id="{D042E9C8-05AF-F95A-0D04-4D35C40619B7}"/>
              </a:ext>
            </a:extLst>
          </p:cNvPr>
          <p:cNvGraphicFramePr>
            <a:graphicFrameLocks noChangeAspect="1"/>
          </p:cNvGraphicFramePr>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name="Document" r:id="rId3" imgW="5575300" imgH="3835400" progId="Word.Document.12">
                  <p:link updateAutomatic="1"/>
                </p:oleObj>
              </mc:Choice>
              <mc:Fallback>
                <p:oleObj name="Document" r:id="rId3" imgW="5575300" imgH="3835400" progId="Word.Document.12">
                  <p:link updateAutomatic="1"/>
                  <p:pic>
                    <p:nvPicPr>
                      <p:cNvPr id="318471" name="Object 7">
                        <a:extLst>
                          <a:ext uri="{FF2B5EF4-FFF2-40B4-BE49-F238E27FC236}">
                            <a16:creationId xmlns:a16="http://schemas.microsoft.com/office/drawing/2014/main" id="{D042E9C8-05AF-F95A-0D04-4D35C4061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15" name="TextBox 14">
            <a:extLst>
              <a:ext uri="{FF2B5EF4-FFF2-40B4-BE49-F238E27FC236}">
                <a16:creationId xmlns:a16="http://schemas.microsoft.com/office/drawing/2014/main" id="{2A4A7925-744A-608F-2D81-DDB6FBDF30A7}"/>
              </a:ext>
            </a:extLst>
          </p:cNvPr>
          <p:cNvSpPr txBox="1"/>
          <p:nvPr/>
        </p:nvSpPr>
        <p:spPr>
          <a:xfrm>
            <a:off x="393350" y="696756"/>
            <a:ext cx="1359249" cy="5704043"/>
          </a:xfrm>
          <a:prstGeom prst="rect">
            <a:avLst/>
          </a:prstGeom>
        </p:spPr>
        <p:txBody>
          <a:bodyPr wrap="square" rtlCol="0">
            <a:spAutoFit/>
          </a:bodyPr>
          <a:lstStyle/>
          <a:p>
            <a:endParaRPr lang="en-US" dirty="0"/>
          </a:p>
        </p:txBody>
      </p:sp>
      <p:sp>
        <p:nvSpPr>
          <p:cNvPr id="17" name="Rectangle 16">
            <a:extLst>
              <a:ext uri="{FF2B5EF4-FFF2-40B4-BE49-F238E27FC236}">
                <a16:creationId xmlns:a16="http://schemas.microsoft.com/office/drawing/2014/main" id="{0A502E40-0489-9151-D56D-B110849E6EED}"/>
              </a:ext>
            </a:extLst>
          </p:cNvPr>
          <p:cNvSpPr/>
          <p:nvPr/>
        </p:nvSpPr>
        <p:spPr>
          <a:xfrm>
            <a:off x="304800" y="2133600"/>
            <a:ext cx="1447800" cy="1754326"/>
          </a:xfrm>
          <a:prstGeom prst="rect">
            <a:avLst/>
          </a:prstGeom>
        </p:spPr>
        <p:txBody>
          <a:bodyPr wrap="square">
            <a:spAutoFit/>
          </a:bodyPr>
          <a:lstStyle/>
          <a:p>
            <a:pPr algn="ctr"/>
            <a:endParaRPr lang="en-US" b="1" dirty="0">
              <a:latin typeface="+mn-lt"/>
            </a:endParaRPr>
          </a:p>
          <a:p>
            <a:pPr algn="ctr"/>
            <a:r>
              <a:rPr lang="en-US" b="1" dirty="0">
                <a:latin typeface="+mn-lt"/>
              </a:rPr>
              <a:t> A </a:t>
            </a:r>
          </a:p>
          <a:p>
            <a:pPr algn="ctr"/>
            <a:r>
              <a:rPr lang="en-US" b="1" dirty="0">
                <a:latin typeface="+mn-lt"/>
              </a:rPr>
              <a:t>Definition </a:t>
            </a:r>
          </a:p>
          <a:p>
            <a:pPr algn="ctr"/>
            <a:r>
              <a:rPr lang="en-US" b="1" dirty="0">
                <a:latin typeface="+mn-lt"/>
              </a:rPr>
              <a:t>of Semaphore Primitives </a:t>
            </a:r>
          </a:p>
        </p:txBody>
      </p:sp>
      <p:sp>
        <p:nvSpPr>
          <p:cNvPr id="6" name="Rectangle 5">
            <a:extLst>
              <a:ext uri="{FF2B5EF4-FFF2-40B4-BE49-F238E27FC236}">
                <a16:creationId xmlns:a16="http://schemas.microsoft.com/office/drawing/2014/main" id="{477BE91B-50FD-C271-B992-089433A41492}"/>
              </a:ext>
            </a:extLst>
          </p:cNvPr>
          <p:cNvSpPr/>
          <p:nvPr/>
        </p:nvSpPr>
        <p:spPr>
          <a:xfrm>
            <a:off x="1524000" y="4832598"/>
            <a:ext cx="7467600" cy="609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A44C0EF-B529-EF2A-5020-4995012F4E59}"/>
              </a:ext>
            </a:extLst>
          </p:cNvPr>
          <p:cNvSpPr txBox="1"/>
          <p:nvPr/>
        </p:nvSpPr>
        <p:spPr>
          <a:xfrm>
            <a:off x="5252720" y="5442198"/>
            <a:ext cx="3261946" cy="369332"/>
          </a:xfrm>
          <a:prstGeom prst="rect">
            <a:avLst/>
          </a:prstGeom>
          <a:solidFill>
            <a:schemeClr val="bg1"/>
          </a:solidFill>
        </p:spPr>
        <p:txBody>
          <a:bodyPr wrap="square" rtlCol="0">
            <a:spAutoFit/>
          </a:bodyPr>
          <a:lstStyle/>
          <a:p>
            <a:r>
              <a:rPr lang="en-US" b="1" dirty="0">
                <a:solidFill>
                  <a:srgbClr val="FF0000"/>
                </a:solidFill>
              </a:rPr>
              <a:t>Avoid Starvation</a:t>
            </a:r>
          </a:p>
        </p:txBody>
      </p:sp>
      <p:sp>
        <p:nvSpPr>
          <p:cNvPr id="3" name="TextBox 2">
            <a:extLst>
              <a:ext uri="{FF2B5EF4-FFF2-40B4-BE49-F238E27FC236}">
                <a16:creationId xmlns:a16="http://schemas.microsoft.com/office/drawing/2014/main" id="{8ED5E183-3DF3-FA2C-6D55-2C9FDF5A96C0}"/>
              </a:ext>
            </a:extLst>
          </p:cNvPr>
          <p:cNvSpPr txBox="1"/>
          <p:nvPr/>
        </p:nvSpPr>
        <p:spPr>
          <a:xfrm>
            <a:off x="5255218" y="1764268"/>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sp>
        <p:nvSpPr>
          <p:cNvPr id="4" name="TextBox 3">
            <a:extLst>
              <a:ext uri="{FF2B5EF4-FFF2-40B4-BE49-F238E27FC236}">
                <a16:creationId xmlns:a16="http://schemas.microsoft.com/office/drawing/2014/main" id="{824A23CE-2BE5-C6AB-7950-0439683E1E8D}"/>
              </a:ext>
            </a:extLst>
          </p:cNvPr>
          <p:cNvSpPr txBox="1"/>
          <p:nvPr/>
        </p:nvSpPr>
        <p:spPr>
          <a:xfrm>
            <a:off x="5486400" y="3782530"/>
            <a:ext cx="1072956" cy="369332"/>
          </a:xfrm>
          <a:prstGeom prst="rect">
            <a:avLst/>
          </a:prstGeom>
          <a:noFill/>
        </p:spPr>
        <p:txBody>
          <a:bodyPr wrap="square">
            <a:spAutoFit/>
          </a:bodyPr>
          <a:lstStyle/>
          <a:p>
            <a:r>
              <a:rPr lang="en-US" sz="1800" kern="1200" baseline="0" dirty="0">
                <a:solidFill>
                  <a:schemeClr val="tx1"/>
                </a:solidFill>
                <a:highlight>
                  <a:srgbClr val="FFFF00"/>
                </a:highlight>
                <a:latin typeface="+mn-lt"/>
                <a:ea typeface="+mn-ea"/>
                <a:cs typeface="+mn-cs"/>
              </a:rPr>
              <a:t>atomic</a:t>
            </a:r>
            <a:endParaRPr lang="en-US" dirty="0">
              <a:highlight>
                <a:srgbClr val="FFFF00"/>
              </a:highlight>
            </a:endParaRPr>
          </a:p>
        </p:txBody>
      </p:sp>
    </p:spTree>
    <p:extLst>
      <p:ext uri="{BB962C8B-B14F-4D97-AF65-F5344CB8AC3E}">
        <p14:creationId xmlns:p14="http://schemas.microsoft.com/office/powerpoint/2010/main" val="25831720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59" name="Object 3"/>
          <p:cNvGraphicFramePr>
            <a:graphicFrameLocks noChangeAspect="1"/>
          </p:cNvGraphicFramePr>
          <p:nvPr>
            <p:extLst>
              <p:ext uri="{D42A27DB-BD31-4B8C-83A1-F6EECF244321}">
                <p14:modId xmlns:p14="http://schemas.microsoft.com/office/powerpoint/2010/main" val="650488773"/>
              </p:ext>
            </p:extLst>
          </p:nvPr>
        </p:nvGraphicFramePr>
        <p:xfrm>
          <a:off x="457200" y="685800"/>
          <a:ext cx="7791985" cy="4419600"/>
        </p:xfrm>
        <a:graphic>
          <a:graphicData uri="http://schemas.openxmlformats.org/presentationml/2006/ole">
            <mc:AlternateContent xmlns:mc="http://schemas.openxmlformats.org/markup-compatibility/2006">
              <mc:Choice xmlns:v="urn:schemas-microsoft-com:vml" Requires="v">
                <p:oleObj name="Document" r:id="rId3" imgW="5575300" imgH="3162300" progId="Word.Document.12">
                  <p:link updateAutomatic="1"/>
                </p:oleObj>
              </mc:Choice>
              <mc:Fallback>
                <p:oleObj name="Document" r:id="rId3" imgW="5575300" imgH="3162300" progId="Word.Document.12">
                  <p:link updateAutomatic="1"/>
                  <p:pic>
                    <p:nvPicPr>
                      <p:cNvPr id="3266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85800"/>
                        <a:ext cx="7791985" cy="4419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9" name="TextBox 8"/>
          <p:cNvSpPr txBox="1"/>
          <p:nvPr/>
        </p:nvSpPr>
        <p:spPr>
          <a:xfrm>
            <a:off x="1447800" y="5029201"/>
            <a:ext cx="7010400" cy="304799"/>
          </a:xfrm>
          <a:prstGeom prst="rect">
            <a:avLst/>
          </a:prstGeom>
        </p:spPr>
        <p:txBody>
          <a:bodyPr wrap="square" rtlCol="0">
            <a:spAutoFit/>
          </a:bodyPr>
          <a:lstStyle/>
          <a:p>
            <a:endParaRPr lang="en-US" dirty="0"/>
          </a:p>
        </p:txBody>
      </p:sp>
      <p:sp>
        <p:nvSpPr>
          <p:cNvPr id="11" name="TextBox 10"/>
          <p:cNvSpPr txBox="1"/>
          <p:nvPr/>
        </p:nvSpPr>
        <p:spPr>
          <a:xfrm>
            <a:off x="1676400" y="5257800"/>
            <a:ext cx="6629400" cy="461665"/>
          </a:xfrm>
          <a:prstGeom prst="rect">
            <a:avLst/>
          </a:prstGeom>
          <a:noFill/>
        </p:spPr>
        <p:txBody>
          <a:bodyPr wrap="square" rtlCol="0">
            <a:spAutoFit/>
          </a:bodyPr>
          <a:lstStyle/>
          <a:p>
            <a:pPr algn="ctr"/>
            <a:r>
              <a:rPr lang="en-US" sz="2400" b="1" dirty="0">
                <a:latin typeface="+mn-lt"/>
              </a:rPr>
              <a:t>Mutual Exclusion Example Using Semaphores </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p:cNvPicPr>
            <a:picLocks noChangeAspect="1"/>
          </p:cNvPicPr>
          <p:nvPr/>
        </p:nvPicPr>
        <p:blipFill rotWithShape="1">
          <a:blip r:embed="rId3"/>
          <a:srcRect t="11818" r="1031" b="31622"/>
          <a:stretch/>
        </p:blipFill>
        <p:spPr>
          <a:xfrm>
            <a:off x="685800" y="381000"/>
            <a:ext cx="7315200" cy="5410200"/>
          </a:xfrm>
          <a:prstGeom prst="rect">
            <a:avLst/>
          </a:prstGeom>
        </p:spPr>
      </p:pic>
      <p:sp>
        <p:nvSpPr>
          <p:cNvPr id="2" name="TextBox 1">
            <a:extLst>
              <a:ext uri="{FF2B5EF4-FFF2-40B4-BE49-F238E27FC236}">
                <a16:creationId xmlns:a16="http://schemas.microsoft.com/office/drawing/2014/main" id="{E8E4E638-8DAA-B3F9-D32A-6EB45D396A0D}"/>
              </a:ext>
            </a:extLst>
          </p:cNvPr>
          <p:cNvSpPr txBox="1"/>
          <p:nvPr/>
        </p:nvSpPr>
        <p:spPr>
          <a:xfrm>
            <a:off x="33728" y="1371600"/>
            <a:ext cx="1903085" cy="369332"/>
          </a:xfrm>
          <a:prstGeom prst="rect">
            <a:avLst/>
          </a:prstGeom>
          <a:noFill/>
        </p:spPr>
        <p:txBody>
          <a:bodyPr wrap="none" rtlCol="0">
            <a:spAutoFit/>
          </a:bodyPr>
          <a:lstStyle/>
          <a:p>
            <a:r>
              <a:rPr lang="en-US" dirty="0"/>
              <a:t> First In First Out</a:t>
            </a:r>
          </a:p>
        </p:txBody>
      </p:sp>
      <p:sp>
        <p:nvSpPr>
          <p:cNvPr id="3" name="TextBox 2">
            <a:extLst>
              <a:ext uri="{FF2B5EF4-FFF2-40B4-BE49-F238E27FC236}">
                <a16:creationId xmlns:a16="http://schemas.microsoft.com/office/drawing/2014/main" id="{2B17406F-5C7A-FB0B-B811-082A1CF86FA1}"/>
              </a:ext>
            </a:extLst>
          </p:cNvPr>
          <p:cNvSpPr txBox="1"/>
          <p:nvPr/>
        </p:nvSpPr>
        <p:spPr>
          <a:xfrm>
            <a:off x="847133" y="6019800"/>
            <a:ext cx="7138877" cy="338554"/>
          </a:xfrm>
          <a:prstGeom prst="rect">
            <a:avLst/>
          </a:prstGeom>
          <a:noFill/>
        </p:spPr>
        <p:txBody>
          <a:bodyPr wrap="none" rtlCol="0">
            <a:spAutoFit/>
          </a:bodyPr>
          <a:lstStyle/>
          <a:p>
            <a:r>
              <a:rPr lang="en-US" sz="1600" b="1" dirty="0"/>
              <a:t>Processes Accessing Shared Data Protected by a Counting Semaphore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533400"/>
            <a:ext cx="6777271" cy="5130800"/>
          </a:xfrm>
          <a:prstGeom prst="rect">
            <a:avLst/>
          </a:prstGeom>
        </p:spPr>
      </p:pic>
      <p:sp>
        <p:nvSpPr>
          <p:cNvPr id="8" name="TextBox 7"/>
          <p:cNvSpPr txBox="1"/>
          <p:nvPr/>
        </p:nvSpPr>
        <p:spPr>
          <a:xfrm>
            <a:off x="1295400" y="5867400"/>
            <a:ext cx="6629400" cy="369332"/>
          </a:xfrm>
          <a:prstGeom prst="rect">
            <a:avLst/>
          </a:prstGeom>
          <a:noFill/>
        </p:spPr>
        <p:txBody>
          <a:bodyPr wrap="square" rtlCol="0">
            <a:spAutoFit/>
          </a:bodyPr>
          <a:lstStyle/>
          <a:p>
            <a:pPr algn="ctr"/>
            <a:r>
              <a:rPr lang="en-US" b="1" dirty="0">
                <a:latin typeface="+mn-lt"/>
              </a:rPr>
              <a:t>A Definition of Binary Semaphore Primitives </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a:ln w="10541" cmpd="sng">
                  <a:solidFill>
                    <a:schemeClr val="accent1">
                      <a:shade val="88000"/>
                      <a:satMod val="110000"/>
                    </a:schemeClr>
                  </a:solidFill>
                  <a:prstDash val="solid"/>
                </a:ln>
                <a:solidFill>
                  <a:schemeClr val="accent6">
                    <a:lumMod val="50000"/>
                  </a:schemeClr>
                </a:solidFill>
                <a:effectLst/>
              </a:rPr>
              <a:t>Strong/Weak Semaphores</a:t>
            </a: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AB76569-A4C3-45FC-8EDE-B38D2169F2EA}"/>
              </a:ext>
            </a:extLst>
          </p:cNvPr>
          <p:cNvSpPr>
            <a:spLocks noGrp="1"/>
          </p:cNvSpPr>
          <p:nvPr>
            <p:ph type="title"/>
          </p:nvPr>
        </p:nvSpPr>
        <p:spPr>
          <a:xfrm>
            <a:off x="658813" y="456252"/>
            <a:ext cx="7824788" cy="1323041"/>
          </a:xfrm>
        </p:spPr>
        <p:txBody>
          <a:bodyPr/>
          <a:lstStyle/>
          <a:p>
            <a:pPr algn="ctr"/>
            <a:r>
              <a:rPr lang="en-US" sz="4400" dirty="0">
                <a:solidFill>
                  <a:schemeClr val="tx1"/>
                </a:solidFill>
              </a:rPr>
              <a:t>Strong Semaphore Example</a:t>
            </a:r>
          </a:p>
        </p:txBody>
      </p:sp>
      <p:sp>
        <p:nvSpPr>
          <p:cNvPr id="2" name="TextBox 1">
            <a:extLst>
              <a:ext uri="{FF2B5EF4-FFF2-40B4-BE49-F238E27FC236}">
                <a16:creationId xmlns:a16="http://schemas.microsoft.com/office/drawing/2014/main" id="{F9AA23B3-753D-084F-8704-C8D7F7C2460E}"/>
              </a:ext>
            </a:extLst>
          </p:cNvPr>
          <p:cNvSpPr txBox="1"/>
          <p:nvPr/>
        </p:nvSpPr>
        <p:spPr>
          <a:xfrm>
            <a:off x="658904" y="2286000"/>
            <a:ext cx="3657600" cy="3840163"/>
          </a:xfrm>
          <a:prstGeom prst="rect">
            <a:avLst/>
          </a:prstGeom>
        </p:spPr>
        <p:txBody>
          <a:bodyPr vert="horz" lIns="91440" tIns="45720" rIns="91440" bIns="45720" rtlCol="0">
            <a:normAutofit/>
          </a:bodyPr>
          <a:lstStyle/>
          <a:p>
            <a:pPr>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Here is an example of the operation of a strong semaphore. </a:t>
            </a:r>
          </a:p>
          <a:p>
            <a:pPr marL="285750" indent="-285750">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Here processes A, B, and C depend on a result from process D. </a:t>
            </a:r>
          </a:p>
          <a:p>
            <a:pPr marL="285750" indent="-285750">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Initially (1), </a:t>
            </a:r>
          </a:p>
          <a:p>
            <a:pPr marL="285750" indent="-285750">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A is running;</a:t>
            </a:r>
          </a:p>
          <a:p>
            <a:pPr marL="285750" indent="-285750">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B, C, and D are ready; </a:t>
            </a:r>
          </a:p>
          <a:p>
            <a:pPr marL="285750" indent="-285750">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and the semaphore count is 1, indicating that one of D’s results is available. </a:t>
            </a:r>
          </a:p>
        </p:txBody>
      </p:sp>
      <p:pic>
        <p:nvPicPr>
          <p:cNvPr id="4" name="Picture 3" descr="f5.pdf">
            <a:extLst>
              <a:ext uri="{FF2B5EF4-FFF2-40B4-BE49-F238E27FC236}">
                <a16:creationId xmlns:a16="http://schemas.microsoft.com/office/drawing/2014/main" id="{E2F410BD-7320-C040-94B9-EDA2F5EABE3C}"/>
              </a:ext>
            </a:extLst>
          </p:cNvPr>
          <p:cNvPicPr>
            <a:picLocks noChangeAspect="1"/>
          </p:cNvPicPr>
          <p:nvPr/>
        </p:nvPicPr>
        <p:blipFill>
          <a:blip r:embed="rId3"/>
          <a:srcRect t="2727" b="12727"/>
          <a:stretch>
            <a:fillRect/>
          </a:stretch>
        </p:blipFill>
        <p:spPr>
          <a:xfrm>
            <a:off x="4905206" y="2286000"/>
            <a:ext cx="3509803" cy="3840163"/>
          </a:xfrm>
          <a:prstGeom prst="rect">
            <a:avLst/>
          </a:prstGeom>
          <a:noFill/>
        </p:spPr>
      </p:pic>
    </p:spTree>
    <p:extLst>
      <p:ext uri="{BB962C8B-B14F-4D97-AF65-F5344CB8AC3E}">
        <p14:creationId xmlns:p14="http://schemas.microsoft.com/office/powerpoint/2010/main" val="344031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2727" b="12727"/>
          <a:stretch>
            <a:fillRect/>
          </a:stretch>
        </p:blipFill>
        <p:spPr>
          <a:xfrm>
            <a:off x="1485000" y="510000"/>
            <a:ext cx="5882667" cy="6436305"/>
          </a:xfrm>
          <a:prstGeom prst="rect">
            <a:avLst/>
          </a:prstGeom>
        </p:spPr>
      </p:pic>
      <p:sp>
        <p:nvSpPr>
          <p:cNvPr id="2" name="TextBox 1">
            <a:extLst>
              <a:ext uri="{FF2B5EF4-FFF2-40B4-BE49-F238E27FC236}">
                <a16:creationId xmlns:a16="http://schemas.microsoft.com/office/drawing/2014/main" id="{F6FC006A-0EA0-86B6-773E-4F0C47E4844B}"/>
              </a:ext>
            </a:extLst>
          </p:cNvPr>
          <p:cNvSpPr txBox="1"/>
          <p:nvPr/>
        </p:nvSpPr>
        <p:spPr>
          <a:xfrm>
            <a:off x="4997" y="1828800"/>
            <a:ext cx="3573414" cy="400110"/>
          </a:xfrm>
          <a:prstGeom prst="rect">
            <a:avLst/>
          </a:prstGeom>
          <a:noFill/>
        </p:spPr>
        <p:txBody>
          <a:bodyPr wrap="none" rtlCol="0">
            <a:spAutoFit/>
          </a:bodyPr>
          <a:lstStyle/>
          <a:p>
            <a:r>
              <a:rPr lang="en-US" sz="1000" dirty="0">
                <a:solidFill>
                  <a:srgbClr val="0432FF"/>
                </a:solidFill>
                <a:latin typeface="+mn-lt"/>
              </a:rPr>
              <a:t>When A issues a </a:t>
            </a:r>
            <a:r>
              <a:rPr lang="en-US" sz="1000" dirty="0" err="1">
                <a:solidFill>
                  <a:srgbClr val="0432FF"/>
                </a:solidFill>
                <a:latin typeface="+mn-lt"/>
              </a:rPr>
              <a:t>semWait</a:t>
            </a:r>
            <a:r>
              <a:rPr lang="en-US" sz="1000" dirty="0">
                <a:solidFill>
                  <a:srgbClr val="0432FF"/>
                </a:solidFill>
                <a:latin typeface="+mn-lt"/>
              </a:rPr>
              <a:t> instruction on semaphore s , </a:t>
            </a:r>
            <a:br>
              <a:rPr lang="en-US" sz="1000" dirty="0">
                <a:solidFill>
                  <a:srgbClr val="0432FF"/>
                </a:solidFill>
                <a:latin typeface="+mn-lt"/>
              </a:rPr>
            </a:br>
            <a:r>
              <a:rPr lang="en-US" sz="1000" dirty="0">
                <a:solidFill>
                  <a:srgbClr val="0432FF"/>
                </a:solidFill>
                <a:latin typeface="+mn-lt"/>
              </a:rPr>
              <a:t>the semaphore decrements to 0, and A can continue to execute</a:t>
            </a:r>
          </a:p>
        </p:txBody>
      </p:sp>
      <p:sp>
        <p:nvSpPr>
          <p:cNvPr id="3" name="TextBox 2">
            <a:extLst>
              <a:ext uri="{FF2B5EF4-FFF2-40B4-BE49-F238E27FC236}">
                <a16:creationId xmlns:a16="http://schemas.microsoft.com/office/drawing/2014/main" id="{A42F4440-27AA-EECB-ADFC-E7F89706D642}"/>
              </a:ext>
            </a:extLst>
          </p:cNvPr>
          <p:cNvSpPr txBox="1"/>
          <p:nvPr/>
        </p:nvSpPr>
        <p:spPr>
          <a:xfrm>
            <a:off x="-3748" y="3302042"/>
            <a:ext cx="5351145" cy="246221"/>
          </a:xfrm>
          <a:prstGeom prst="rect">
            <a:avLst/>
          </a:prstGeom>
          <a:noFill/>
        </p:spPr>
        <p:txBody>
          <a:bodyPr wrap="none" rtlCol="0">
            <a:spAutoFit/>
          </a:bodyPr>
          <a:lstStyle/>
          <a:p>
            <a:r>
              <a:rPr lang="en-US" sz="1000" dirty="0">
                <a:solidFill>
                  <a:srgbClr val="0432FF"/>
                </a:solidFill>
                <a:latin typeface="+mn-lt"/>
              </a:rPr>
              <a:t>Then B runs (2), eventually issues a </a:t>
            </a:r>
            <a:r>
              <a:rPr lang="en-US" sz="1000" dirty="0" err="1">
                <a:solidFill>
                  <a:srgbClr val="0432FF"/>
                </a:solidFill>
                <a:latin typeface="+mn-lt"/>
              </a:rPr>
              <a:t>semWait</a:t>
            </a:r>
            <a:r>
              <a:rPr lang="en-US" sz="1000" dirty="0">
                <a:solidFill>
                  <a:srgbClr val="0432FF"/>
                </a:solidFill>
                <a:latin typeface="+mn-lt"/>
              </a:rPr>
              <a:t> instruction, and is blocked, allowing D to run (3). </a:t>
            </a:r>
          </a:p>
        </p:txBody>
      </p:sp>
      <p:sp>
        <p:nvSpPr>
          <p:cNvPr id="4" name="TextBox 3">
            <a:extLst>
              <a:ext uri="{FF2B5EF4-FFF2-40B4-BE49-F238E27FC236}">
                <a16:creationId xmlns:a16="http://schemas.microsoft.com/office/drawing/2014/main" id="{0B1975F3-1864-B07F-0953-F91E035A97F1}"/>
              </a:ext>
            </a:extLst>
          </p:cNvPr>
          <p:cNvSpPr txBox="1"/>
          <p:nvPr/>
        </p:nvSpPr>
        <p:spPr>
          <a:xfrm>
            <a:off x="4997" y="6086390"/>
            <a:ext cx="6346609" cy="246221"/>
          </a:xfrm>
          <a:prstGeom prst="rect">
            <a:avLst/>
          </a:prstGeom>
          <a:noFill/>
        </p:spPr>
        <p:txBody>
          <a:bodyPr wrap="none" rtlCol="0">
            <a:spAutoFit/>
          </a:bodyPr>
          <a:lstStyle/>
          <a:p>
            <a:r>
              <a:rPr lang="en-US" sz="1000" dirty="0">
                <a:solidFill>
                  <a:srgbClr val="0432FF"/>
                </a:solidFill>
                <a:latin typeface="+mn-lt"/>
              </a:rPr>
              <a:t>When D completes a new result, it issues a </a:t>
            </a:r>
            <a:r>
              <a:rPr lang="en-US" sz="1000" dirty="0" err="1">
                <a:solidFill>
                  <a:srgbClr val="0432FF"/>
                </a:solidFill>
                <a:latin typeface="+mn-lt"/>
              </a:rPr>
              <a:t>semSignal</a:t>
            </a:r>
            <a:r>
              <a:rPr lang="en-US" sz="1000" dirty="0">
                <a:solidFill>
                  <a:srgbClr val="0432FF"/>
                </a:solidFill>
                <a:latin typeface="+mn-lt"/>
              </a:rPr>
              <a:t> instruction, which allows B to move to the ready queue (4). </a:t>
            </a:r>
          </a:p>
        </p:txBody>
      </p:sp>
      <p:sp>
        <p:nvSpPr>
          <p:cNvPr id="5" name="TextBox 4">
            <a:extLst>
              <a:ext uri="{FF2B5EF4-FFF2-40B4-BE49-F238E27FC236}">
                <a16:creationId xmlns:a16="http://schemas.microsoft.com/office/drawing/2014/main" id="{3B6A0F53-9844-88C8-4A9E-68DCFBA3B4C9}"/>
              </a:ext>
            </a:extLst>
          </p:cNvPr>
          <p:cNvSpPr txBox="1"/>
          <p:nvPr/>
        </p:nvSpPr>
        <p:spPr>
          <a:xfrm>
            <a:off x="7239000" y="685800"/>
            <a:ext cx="1828800" cy="2133600"/>
          </a:xfrm>
          <a:prstGeom prst="rect">
            <a:avLst/>
          </a:prstGeom>
          <a:ln w="44450">
            <a:solidFill>
              <a:srgbClr val="FFFF00"/>
            </a:solidFill>
          </a:ln>
        </p:spPr>
        <p:txBody>
          <a:bodyPr vert="horz" lIns="91440" tIns="45720" rIns="91440" bIns="45720" rtlCol="0">
            <a:normAutofit fontScale="62500" lnSpcReduction="20000"/>
          </a:bodyPr>
          <a:lstStyle/>
          <a:p>
            <a:pPr>
              <a:spcAft>
                <a:spcPts val="600"/>
              </a:spcAft>
              <a:buClr>
                <a:schemeClr val="accent1"/>
              </a:buClr>
              <a:buSzPct val="75000"/>
              <a:buFont typeface="Wingdings" pitchFamily="2" charset="2"/>
              <a:buChar char="n"/>
            </a:pPr>
            <a:r>
              <a:rPr lang="en-US" dirty="0">
                <a:solidFill>
                  <a:schemeClr val="tx1">
                    <a:lumMod val="85000"/>
                    <a:lumOff val="15000"/>
                  </a:schemeClr>
                </a:solidFill>
                <a:latin typeface="+mn-lt"/>
              </a:rPr>
              <a:t>Here is an example of the operation of a strong semaphore. </a:t>
            </a:r>
          </a:p>
          <a:p>
            <a:pPr marL="285750" indent="-285750">
              <a:spcAft>
                <a:spcPts val="600"/>
              </a:spcAft>
              <a:buClr>
                <a:schemeClr val="accent1"/>
              </a:buClr>
              <a:buSzPct val="75000"/>
              <a:buFont typeface="Wingdings" pitchFamily="2" charset="2"/>
              <a:buChar char="n"/>
            </a:pPr>
            <a:r>
              <a:rPr lang="en-US" sz="1400" dirty="0">
                <a:solidFill>
                  <a:schemeClr val="tx1">
                    <a:lumMod val="85000"/>
                    <a:lumOff val="15000"/>
                  </a:schemeClr>
                </a:solidFill>
                <a:latin typeface="+mn-lt"/>
              </a:rPr>
              <a:t>Here processes A, B, and C depend on a result from process D. </a:t>
            </a:r>
          </a:p>
          <a:p>
            <a:pPr marL="285750" indent="-285750">
              <a:spcAft>
                <a:spcPts val="600"/>
              </a:spcAft>
              <a:buClr>
                <a:schemeClr val="accent1"/>
              </a:buClr>
              <a:buSzPct val="75000"/>
              <a:buFont typeface="Wingdings" pitchFamily="2" charset="2"/>
              <a:buChar char="n"/>
            </a:pPr>
            <a:r>
              <a:rPr lang="en-US" sz="1400" dirty="0">
                <a:solidFill>
                  <a:schemeClr val="tx1">
                    <a:lumMod val="85000"/>
                    <a:lumOff val="15000"/>
                  </a:schemeClr>
                </a:solidFill>
                <a:latin typeface="+mn-lt"/>
              </a:rPr>
              <a:t>Initially (1), </a:t>
            </a:r>
          </a:p>
          <a:p>
            <a:pPr marL="285750" indent="-285750">
              <a:spcAft>
                <a:spcPts val="600"/>
              </a:spcAft>
              <a:buClr>
                <a:schemeClr val="accent1"/>
              </a:buClr>
              <a:buSzPct val="75000"/>
              <a:buFont typeface="Wingdings" pitchFamily="2" charset="2"/>
              <a:buChar char="n"/>
            </a:pPr>
            <a:r>
              <a:rPr lang="en-US" sz="1400" dirty="0">
                <a:solidFill>
                  <a:schemeClr val="tx1">
                    <a:lumMod val="85000"/>
                    <a:lumOff val="15000"/>
                  </a:schemeClr>
                </a:solidFill>
                <a:latin typeface="+mn-lt"/>
              </a:rPr>
              <a:t>A is running;</a:t>
            </a:r>
          </a:p>
          <a:p>
            <a:pPr marL="285750" indent="-285750">
              <a:spcAft>
                <a:spcPts val="600"/>
              </a:spcAft>
              <a:buClr>
                <a:schemeClr val="accent1"/>
              </a:buClr>
              <a:buSzPct val="75000"/>
              <a:buFont typeface="Wingdings" pitchFamily="2" charset="2"/>
              <a:buChar char="n"/>
            </a:pPr>
            <a:r>
              <a:rPr lang="en-US" sz="1400" dirty="0">
                <a:solidFill>
                  <a:schemeClr val="tx1">
                    <a:lumMod val="85000"/>
                    <a:lumOff val="15000"/>
                  </a:schemeClr>
                </a:solidFill>
                <a:latin typeface="+mn-lt"/>
              </a:rPr>
              <a:t>B, C, and D are ready; </a:t>
            </a:r>
          </a:p>
          <a:p>
            <a:pPr marL="285750" indent="-285750">
              <a:spcAft>
                <a:spcPts val="600"/>
              </a:spcAft>
              <a:buClr>
                <a:schemeClr val="accent1"/>
              </a:buClr>
              <a:buSzPct val="75000"/>
              <a:buFont typeface="Wingdings" pitchFamily="2" charset="2"/>
              <a:buChar char="n"/>
            </a:pPr>
            <a:r>
              <a:rPr lang="en-US" sz="1400" dirty="0">
                <a:solidFill>
                  <a:schemeClr val="tx1">
                    <a:lumMod val="85000"/>
                    <a:lumOff val="15000"/>
                  </a:schemeClr>
                </a:solidFill>
                <a:latin typeface="+mn-lt"/>
              </a:rPr>
              <a:t>and the semaphore count is 1, indicating that one of D’s results is available. </a:t>
            </a:r>
          </a:p>
        </p:txBody>
      </p:sp>
      <p:sp>
        <p:nvSpPr>
          <p:cNvPr id="6" name="TextBox 5">
            <a:extLst>
              <a:ext uri="{FF2B5EF4-FFF2-40B4-BE49-F238E27FC236}">
                <a16:creationId xmlns:a16="http://schemas.microsoft.com/office/drawing/2014/main" id="{B889DC20-1D8A-7775-232A-D33E9632D312}"/>
              </a:ext>
            </a:extLst>
          </p:cNvPr>
          <p:cNvSpPr txBox="1"/>
          <p:nvPr/>
        </p:nvSpPr>
        <p:spPr>
          <a:xfrm>
            <a:off x="4267200" y="1882977"/>
            <a:ext cx="2938625" cy="400110"/>
          </a:xfrm>
          <a:prstGeom prst="rect">
            <a:avLst/>
          </a:prstGeom>
          <a:noFill/>
        </p:spPr>
        <p:txBody>
          <a:bodyPr wrap="none" rtlCol="0">
            <a:spAutoFit/>
          </a:bodyPr>
          <a:lstStyle/>
          <a:p>
            <a:r>
              <a:rPr lang="en-US" sz="1000" dirty="0">
                <a:solidFill>
                  <a:srgbClr val="0432FF"/>
                </a:solidFill>
                <a:latin typeface="+mn-lt"/>
              </a:rPr>
              <a:t>D rejoins the ready queue and C begins to run (5) </a:t>
            </a:r>
            <a:br>
              <a:rPr lang="en-US" sz="1000" dirty="0">
                <a:solidFill>
                  <a:srgbClr val="0432FF"/>
                </a:solidFill>
                <a:latin typeface="+mn-lt"/>
              </a:rPr>
            </a:br>
            <a:r>
              <a:rPr lang="en-US" sz="1000" dirty="0">
                <a:solidFill>
                  <a:srgbClr val="0432FF"/>
                </a:solidFill>
                <a:latin typeface="+mn-lt"/>
              </a:rPr>
              <a:t>but is blocked when it issues a </a:t>
            </a:r>
            <a:r>
              <a:rPr lang="en-US" sz="1000" dirty="0" err="1">
                <a:solidFill>
                  <a:srgbClr val="0432FF"/>
                </a:solidFill>
                <a:latin typeface="+mn-lt"/>
              </a:rPr>
              <a:t>semWait</a:t>
            </a:r>
            <a:r>
              <a:rPr lang="en-US" sz="1000" dirty="0">
                <a:solidFill>
                  <a:srgbClr val="0432FF"/>
                </a:solidFill>
                <a:latin typeface="+mn-lt"/>
              </a:rPr>
              <a:t> instruction</a:t>
            </a:r>
          </a:p>
        </p:txBody>
      </p:sp>
      <p:sp>
        <p:nvSpPr>
          <p:cNvPr id="8" name="TextBox 7">
            <a:extLst>
              <a:ext uri="{FF2B5EF4-FFF2-40B4-BE49-F238E27FC236}">
                <a16:creationId xmlns:a16="http://schemas.microsoft.com/office/drawing/2014/main" id="{6EDC0682-73F3-C340-DEE9-DDC9D0A28509}"/>
              </a:ext>
            </a:extLst>
          </p:cNvPr>
          <p:cNvSpPr txBox="1"/>
          <p:nvPr/>
        </p:nvSpPr>
        <p:spPr>
          <a:xfrm>
            <a:off x="5867400" y="4202370"/>
            <a:ext cx="3361818" cy="400110"/>
          </a:xfrm>
          <a:prstGeom prst="rect">
            <a:avLst/>
          </a:prstGeom>
          <a:noFill/>
        </p:spPr>
        <p:txBody>
          <a:bodyPr wrap="none" rtlCol="0">
            <a:spAutoFit/>
          </a:bodyPr>
          <a:lstStyle/>
          <a:p>
            <a:r>
              <a:rPr lang="en-US" sz="1000" dirty="0">
                <a:solidFill>
                  <a:srgbClr val="0432FF"/>
                </a:solidFill>
                <a:latin typeface="+mn-lt"/>
              </a:rPr>
              <a:t>Similarly, A and B run and are blocked on the semaphore, </a:t>
            </a:r>
            <a:br>
              <a:rPr lang="en-US" sz="1000" dirty="0">
                <a:solidFill>
                  <a:srgbClr val="0432FF"/>
                </a:solidFill>
                <a:latin typeface="+mn-lt"/>
              </a:rPr>
            </a:br>
            <a:r>
              <a:rPr lang="en-US" sz="1000" dirty="0">
                <a:solidFill>
                  <a:srgbClr val="0432FF"/>
                </a:solidFill>
                <a:latin typeface="+mn-lt"/>
              </a:rPr>
              <a:t>allowing D to resume execution (6). </a:t>
            </a:r>
          </a:p>
        </p:txBody>
      </p:sp>
      <p:sp>
        <p:nvSpPr>
          <p:cNvPr id="9" name="TextBox 8">
            <a:extLst>
              <a:ext uri="{FF2B5EF4-FFF2-40B4-BE49-F238E27FC236}">
                <a16:creationId xmlns:a16="http://schemas.microsoft.com/office/drawing/2014/main" id="{B7659CAE-10B2-E4D7-DE25-A99911117BC8}"/>
              </a:ext>
            </a:extLst>
          </p:cNvPr>
          <p:cNvSpPr txBox="1"/>
          <p:nvPr/>
        </p:nvSpPr>
        <p:spPr>
          <a:xfrm>
            <a:off x="5795264" y="5541136"/>
            <a:ext cx="3653536" cy="553998"/>
          </a:xfrm>
          <a:prstGeom prst="rect">
            <a:avLst/>
          </a:prstGeom>
          <a:noFill/>
        </p:spPr>
        <p:txBody>
          <a:bodyPr wrap="square" rtlCol="0">
            <a:spAutoFit/>
          </a:bodyPr>
          <a:lstStyle/>
          <a:p>
            <a:r>
              <a:rPr lang="en-US" sz="1000" dirty="0">
                <a:solidFill>
                  <a:srgbClr val="0432FF"/>
                </a:solidFill>
                <a:latin typeface="+mn-lt"/>
              </a:rPr>
              <a:t>When D has a result, it issues a </a:t>
            </a:r>
            <a:r>
              <a:rPr lang="en-US" sz="1000" dirty="0" err="1">
                <a:solidFill>
                  <a:srgbClr val="0432FF"/>
                </a:solidFill>
                <a:latin typeface="+mn-lt"/>
              </a:rPr>
              <a:t>semSignal</a:t>
            </a:r>
            <a:r>
              <a:rPr lang="en-US" sz="1000" dirty="0">
                <a:solidFill>
                  <a:srgbClr val="0432FF"/>
                </a:solidFill>
                <a:latin typeface="+mn-lt"/>
              </a:rPr>
              <a:t> , </a:t>
            </a:r>
            <a:br>
              <a:rPr lang="en-US" sz="1000" dirty="0">
                <a:solidFill>
                  <a:srgbClr val="0432FF"/>
                </a:solidFill>
                <a:latin typeface="+mn-lt"/>
              </a:rPr>
            </a:br>
            <a:r>
              <a:rPr lang="en-US" sz="1000" dirty="0">
                <a:solidFill>
                  <a:srgbClr val="0432FF"/>
                </a:solidFill>
                <a:latin typeface="+mn-lt"/>
              </a:rPr>
              <a:t>which transfers C to the ready queue. Later cycles of D will release A and B from the Blocked state.</a:t>
            </a:r>
          </a:p>
        </p:txBody>
      </p:sp>
    </p:spTree>
  </p:cSld>
  <p:clrMapOvr>
    <a:masterClrMapping/>
  </p:clrMapOvr>
  <p:transition spd="slow">
    <p:wheel spokes="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a:ln w="1905"/>
                <a:solidFill>
                  <a:schemeClr val="bg2">
                    <a:lumMod val="10000"/>
                  </a:schemeClr>
                </a:solidFill>
                <a:effectLst>
                  <a:innerShdw blurRad="69850" dist="43180" dir="5400000">
                    <a:srgbClr val="000000">
                      <a:alpha val="65000"/>
                    </a:srgbClr>
                  </a:innerShdw>
                </a:effectLst>
              </a:rPr>
              <a:t>Consequences</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4056035490"/>
              </p:ext>
            </p:extLst>
          </p:nvPr>
        </p:nvGraphicFramePr>
        <p:xfrm>
          <a:off x="498391"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a:solidFill>
                  <a:schemeClr val="accent6">
                    <a:lumMod val="50000"/>
                  </a:schemeClr>
                </a:solidFill>
              </a:rPr>
              <a:t>Producer/Consumer Problem</a:t>
            </a:r>
          </a:p>
        </p:txBody>
      </p:sp>
      <p:graphicFrame>
        <p:nvGraphicFramePr>
          <p:cNvPr id="5" name="Diagram 4"/>
          <p:cNvGraphicFramePr/>
          <p:nvPr>
            <p:extLst>
              <p:ext uri="{D42A27DB-BD31-4B8C-83A1-F6EECF244321}">
                <p14:modId xmlns:p14="http://schemas.microsoft.com/office/powerpoint/2010/main" val="2574665247"/>
              </p:ext>
            </p:extLst>
          </p:nvPr>
        </p:nvGraphicFramePr>
        <p:xfrm>
          <a:off x="533400" y="21336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rcRect l="11818" t="18824" r="21818" b="22353"/>
          <a:stretch>
            <a:fillRect/>
          </a:stretch>
        </p:blipFill>
        <p:spPr>
          <a:xfrm>
            <a:off x="1143000" y="685800"/>
            <a:ext cx="7453851" cy="5105400"/>
          </a:xfrm>
          <a:prstGeom prst="rect">
            <a:avLst/>
          </a:prstGeom>
        </p:spPr>
      </p:pic>
      <p:sp>
        <p:nvSpPr>
          <p:cNvPr id="2" name="TextBox 1">
            <a:extLst>
              <a:ext uri="{FF2B5EF4-FFF2-40B4-BE49-F238E27FC236}">
                <a16:creationId xmlns:a16="http://schemas.microsoft.com/office/drawing/2014/main" id="{B5EC77FC-ADE0-A140-BE33-266C0EDAFE69}"/>
              </a:ext>
            </a:extLst>
          </p:cNvPr>
          <p:cNvSpPr txBox="1"/>
          <p:nvPr/>
        </p:nvSpPr>
        <p:spPr>
          <a:xfrm>
            <a:off x="6705600" y="4800600"/>
            <a:ext cx="1011815" cy="369332"/>
          </a:xfrm>
          <a:prstGeom prst="rect">
            <a:avLst/>
          </a:prstGeom>
          <a:noFill/>
        </p:spPr>
        <p:txBody>
          <a:bodyPr wrap="none" rtlCol="0">
            <a:spAutoFit/>
          </a:bodyPr>
          <a:lstStyle/>
          <a:p>
            <a:r>
              <a:rPr lang="en-US" i="1" dirty="0"/>
              <a:t>in &gt; out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p>
        </p:txBody>
      </p:sp>
      <p:sp>
        <p:nvSpPr>
          <p:cNvPr id="3" name="Content Placeholder 2"/>
          <p:cNvSpPr>
            <a:spLocks noGrp="1"/>
          </p:cNvSpPr>
          <p:nvPr>
            <p:ph sz="half" idx="1"/>
          </p:nvPr>
        </p:nvSpPr>
        <p:spPr>
          <a:xfrm>
            <a:off x="658904" y="2286000"/>
            <a:ext cx="8027896" cy="3840163"/>
          </a:xfrm>
        </p:spPr>
        <p:txBody>
          <a:bodyPr>
            <a:noAutofit/>
          </a:bodyPr>
          <a:lstStyle/>
          <a:p>
            <a:r>
              <a:rPr lang="en-US" sz="2800" dirty="0"/>
              <a:t>Interleaving and overlapping </a:t>
            </a:r>
          </a:p>
          <a:p>
            <a:pPr lvl="2"/>
            <a:r>
              <a:rPr lang="en-US" sz="2400" dirty="0"/>
              <a:t>can be viewed as examples of concurrent processing</a:t>
            </a:r>
          </a:p>
          <a:p>
            <a:pPr lvl="2"/>
            <a:r>
              <a:rPr lang="en-US" sz="2400" dirty="0"/>
              <a:t>both present the same problems</a:t>
            </a:r>
          </a:p>
          <a:p>
            <a:pPr marL="282575" lvl="2">
              <a:spcBef>
                <a:spcPts val="1800"/>
              </a:spcBef>
            </a:pPr>
            <a:r>
              <a:rPr lang="en-US" sz="2800" dirty="0" err="1"/>
              <a:t>Uniprocessor</a:t>
            </a:r>
            <a:r>
              <a:rPr lang="en-US" sz="2800" dirty="0"/>
              <a:t> – the relative speed of execution of processes cannot be predicted</a:t>
            </a:r>
          </a:p>
          <a:p>
            <a:pPr lvl="2"/>
            <a:r>
              <a:rPr lang="en-US" sz="2400" dirty="0"/>
              <a:t>depends on activities of other processes</a:t>
            </a:r>
          </a:p>
          <a:p>
            <a:pPr lvl="2"/>
            <a:r>
              <a:rPr lang="en-US" sz="2400" dirty="0"/>
              <a:t>the way the OS handles interrupts</a:t>
            </a:r>
          </a:p>
          <a:p>
            <a:pPr lvl="2"/>
            <a:r>
              <a:rPr lang="en-US" sz="2400" dirty="0"/>
              <a:t>scheduling policies of the OS</a:t>
            </a:r>
          </a:p>
        </p:txBody>
      </p:sp>
      <p:pic>
        <p:nvPicPr>
          <p:cNvPr id="6" name="Picture 5"/>
          <p:cNvPicPr>
            <a:picLocks noChangeAspect="1"/>
          </p:cNvPicPr>
          <p:nvPr/>
        </p:nvPicPr>
        <p:blipFill>
          <a:blip r:embed="rId3"/>
          <a:stretch>
            <a:fillRect/>
          </a:stretch>
        </p:blipFill>
        <p:spPr>
          <a:xfrm rot="865002">
            <a:off x="7018415" y="4977805"/>
            <a:ext cx="1612269" cy="149253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685800"/>
            <a:ext cx="6248400" cy="5314230"/>
          </a:xfrm>
          <a:prstGeom prst="rect">
            <a:avLst/>
          </a:prstGeom>
        </p:spPr>
      </p:pic>
      <p:sp>
        <p:nvSpPr>
          <p:cNvPr id="8" name="TextBox 7"/>
          <p:cNvSpPr txBox="1"/>
          <p:nvPr/>
        </p:nvSpPr>
        <p:spPr>
          <a:xfrm>
            <a:off x="-2514600" y="6273225"/>
            <a:ext cx="14478000" cy="492443"/>
          </a:xfrm>
          <a:prstGeom prst="rect">
            <a:avLst/>
          </a:prstGeom>
          <a:noFill/>
        </p:spPr>
        <p:txBody>
          <a:bodyPr wrap="square" rtlCol="0">
            <a:spAutoFit/>
          </a:bodyPr>
          <a:lstStyle/>
          <a:p>
            <a:pPr algn="ctr"/>
            <a:r>
              <a:rPr lang="en-US" sz="1400" b="1" dirty="0">
                <a:latin typeface="+mn-lt"/>
              </a:rPr>
              <a:t>A Solution to the Infinite-Buffer Producer/Consumer Problem Using Semaphores</a:t>
            </a:r>
          </a:p>
          <a:p>
            <a:endParaRPr lang="en-US" sz="1200" dirty="0"/>
          </a:p>
        </p:txBody>
      </p:sp>
      <p:sp>
        <p:nvSpPr>
          <p:cNvPr id="4" name="Rectangle 3">
            <a:extLst>
              <a:ext uri="{FF2B5EF4-FFF2-40B4-BE49-F238E27FC236}">
                <a16:creationId xmlns:a16="http://schemas.microsoft.com/office/drawing/2014/main" id="{63CCC89A-4A37-FB49-815F-C18D0F388B76}"/>
              </a:ext>
            </a:extLst>
          </p:cNvPr>
          <p:cNvSpPr/>
          <p:nvPr/>
        </p:nvSpPr>
        <p:spPr>
          <a:xfrm>
            <a:off x="990600" y="1981200"/>
            <a:ext cx="7467600" cy="20781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1C46CE4-01BA-C34B-979C-35874EA41AEE}"/>
              </a:ext>
            </a:extLst>
          </p:cNvPr>
          <p:cNvSpPr txBox="1"/>
          <p:nvPr/>
        </p:nvSpPr>
        <p:spPr>
          <a:xfrm>
            <a:off x="4130039" y="2161270"/>
            <a:ext cx="4495801" cy="369332"/>
          </a:xfrm>
          <a:prstGeom prst="rect">
            <a:avLst/>
          </a:prstGeom>
          <a:solidFill>
            <a:schemeClr val="bg1"/>
          </a:solidFill>
        </p:spPr>
        <p:txBody>
          <a:bodyPr wrap="square" rtlCol="0">
            <a:spAutoFit/>
          </a:bodyPr>
          <a:lstStyle/>
          <a:p>
            <a:r>
              <a:rPr lang="en-US" b="1" dirty="0">
                <a:solidFill>
                  <a:srgbClr val="FF0000"/>
                </a:solidFill>
              </a:rPr>
              <a:t>What is [</a:t>
            </a:r>
            <a:r>
              <a:rPr lang="en-US" dirty="0"/>
              <a:t>semaphore] </a:t>
            </a:r>
            <a:r>
              <a:rPr lang="en-US" b="1" dirty="0">
                <a:solidFill>
                  <a:srgbClr val="FF0000"/>
                </a:solidFill>
              </a:rPr>
              <a:t>s tracking for…..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685800"/>
            <a:ext cx="6248400" cy="5314230"/>
          </a:xfrm>
          <a:prstGeom prst="rect">
            <a:avLst/>
          </a:prstGeom>
        </p:spPr>
      </p:pic>
      <p:sp>
        <p:nvSpPr>
          <p:cNvPr id="8" name="TextBox 7"/>
          <p:cNvSpPr txBox="1"/>
          <p:nvPr/>
        </p:nvSpPr>
        <p:spPr>
          <a:xfrm>
            <a:off x="-2514600" y="6273225"/>
            <a:ext cx="14478000" cy="492443"/>
          </a:xfrm>
          <a:prstGeom prst="rect">
            <a:avLst/>
          </a:prstGeom>
          <a:noFill/>
        </p:spPr>
        <p:txBody>
          <a:bodyPr wrap="square" rtlCol="0">
            <a:spAutoFit/>
          </a:bodyPr>
          <a:lstStyle/>
          <a:p>
            <a:pPr algn="ctr"/>
            <a:r>
              <a:rPr lang="en-US" sz="1400" b="1" dirty="0">
                <a:latin typeface="+mn-lt"/>
              </a:rPr>
              <a:t>A Solution to the Infinite-Buffer Producer/Consumer Problem Using Semaphores</a:t>
            </a:r>
          </a:p>
          <a:p>
            <a:endParaRPr lang="en-US" sz="1200" dirty="0"/>
          </a:p>
        </p:txBody>
      </p:sp>
      <p:sp>
        <p:nvSpPr>
          <p:cNvPr id="4" name="Rectangle 3">
            <a:extLst>
              <a:ext uri="{FF2B5EF4-FFF2-40B4-BE49-F238E27FC236}">
                <a16:creationId xmlns:a16="http://schemas.microsoft.com/office/drawing/2014/main" id="{63CCC89A-4A37-FB49-815F-C18D0F388B76}"/>
              </a:ext>
            </a:extLst>
          </p:cNvPr>
          <p:cNvSpPr/>
          <p:nvPr/>
        </p:nvSpPr>
        <p:spPr>
          <a:xfrm>
            <a:off x="838200" y="2514600"/>
            <a:ext cx="7467600" cy="228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1C46CE4-01BA-C34B-979C-35874EA41AEE}"/>
              </a:ext>
            </a:extLst>
          </p:cNvPr>
          <p:cNvSpPr txBox="1"/>
          <p:nvPr/>
        </p:nvSpPr>
        <p:spPr>
          <a:xfrm>
            <a:off x="3352799" y="2773680"/>
            <a:ext cx="4495801" cy="369332"/>
          </a:xfrm>
          <a:prstGeom prst="rect">
            <a:avLst/>
          </a:prstGeom>
          <a:solidFill>
            <a:schemeClr val="bg1"/>
          </a:solidFill>
        </p:spPr>
        <p:txBody>
          <a:bodyPr wrap="square" rtlCol="0">
            <a:spAutoFit/>
          </a:bodyPr>
          <a:lstStyle/>
          <a:p>
            <a:r>
              <a:rPr lang="en-US" b="1" dirty="0">
                <a:solidFill>
                  <a:srgbClr val="FF0000"/>
                </a:solidFill>
              </a:rPr>
              <a:t>What is [</a:t>
            </a:r>
            <a:r>
              <a:rPr lang="en-US" dirty="0"/>
              <a:t>semaphore] </a:t>
            </a:r>
            <a:r>
              <a:rPr lang="en-US" b="1" dirty="0">
                <a:solidFill>
                  <a:srgbClr val="FF0000"/>
                </a:solidFill>
              </a:rPr>
              <a:t>n tracking for…..</a:t>
            </a:r>
          </a:p>
        </p:txBody>
      </p:sp>
    </p:spTree>
    <p:extLst>
      <p:ext uri="{BB962C8B-B14F-4D97-AF65-F5344CB8AC3E}">
        <p14:creationId xmlns:p14="http://schemas.microsoft.com/office/powerpoint/2010/main" val="87365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685800"/>
            <a:ext cx="6248400" cy="5314230"/>
          </a:xfrm>
          <a:prstGeom prst="rect">
            <a:avLst/>
          </a:prstGeom>
        </p:spPr>
      </p:pic>
      <p:sp>
        <p:nvSpPr>
          <p:cNvPr id="8" name="TextBox 7"/>
          <p:cNvSpPr txBox="1"/>
          <p:nvPr/>
        </p:nvSpPr>
        <p:spPr>
          <a:xfrm>
            <a:off x="-2514600" y="6273225"/>
            <a:ext cx="14478000" cy="492443"/>
          </a:xfrm>
          <a:prstGeom prst="rect">
            <a:avLst/>
          </a:prstGeom>
          <a:noFill/>
        </p:spPr>
        <p:txBody>
          <a:bodyPr wrap="square" rtlCol="0">
            <a:spAutoFit/>
          </a:bodyPr>
          <a:lstStyle/>
          <a:p>
            <a:pPr algn="ctr"/>
            <a:r>
              <a:rPr lang="en-US" sz="1400" b="1" dirty="0">
                <a:latin typeface="+mn-lt"/>
              </a:rPr>
              <a:t>A Solution to the Infinite-Buffer Producer/Consumer Problem Using Semaphores</a:t>
            </a:r>
          </a:p>
          <a:p>
            <a:endParaRPr lang="en-US" sz="1200" dirty="0"/>
          </a:p>
        </p:txBody>
      </p:sp>
    </p:spTree>
    <p:extLst>
      <p:ext uri="{BB962C8B-B14F-4D97-AF65-F5344CB8AC3E}">
        <p14:creationId xmlns:p14="http://schemas.microsoft.com/office/powerpoint/2010/main" val="225675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52400" y="685800"/>
            <a:ext cx="6248400" cy="5314230"/>
          </a:xfrm>
          <a:prstGeom prst="rect">
            <a:avLst/>
          </a:prstGeom>
        </p:spPr>
      </p:pic>
      <p:sp>
        <p:nvSpPr>
          <p:cNvPr id="8" name="TextBox 7"/>
          <p:cNvSpPr txBox="1"/>
          <p:nvPr/>
        </p:nvSpPr>
        <p:spPr>
          <a:xfrm>
            <a:off x="-2514600" y="6273225"/>
            <a:ext cx="14478000" cy="492443"/>
          </a:xfrm>
          <a:prstGeom prst="rect">
            <a:avLst/>
          </a:prstGeom>
          <a:noFill/>
        </p:spPr>
        <p:txBody>
          <a:bodyPr wrap="square" rtlCol="0">
            <a:spAutoFit/>
          </a:bodyPr>
          <a:lstStyle/>
          <a:p>
            <a:pPr algn="ctr"/>
            <a:r>
              <a:rPr lang="en-US" sz="1400" b="1" dirty="0">
                <a:latin typeface="+mn-lt"/>
              </a:rPr>
              <a:t>A Solution to the Infinite-Buffer Producer/Consumer Problem Using Semaphores</a:t>
            </a:r>
          </a:p>
          <a:p>
            <a:endParaRPr lang="en-US" sz="1200" dirty="0"/>
          </a:p>
        </p:txBody>
      </p:sp>
      <p:pic>
        <p:nvPicPr>
          <p:cNvPr id="2" name="Picture 1">
            <a:extLst>
              <a:ext uri="{FF2B5EF4-FFF2-40B4-BE49-F238E27FC236}">
                <a16:creationId xmlns:a16="http://schemas.microsoft.com/office/drawing/2014/main" id="{BED1D877-8A09-1843-9559-54433C3D398F}"/>
              </a:ext>
            </a:extLst>
          </p:cNvPr>
          <p:cNvPicPr>
            <a:picLocks noChangeAspect="1"/>
          </p:cNvPicPr>
          <p:nvPr/>
        </p:nvPicPr>
        <p:blipFill>
          <a:blip r:embed="rId4"/>
          <a:stretch>
            <a:fillRect/>
          </a:stretch>
        </p:blipFill>
        <p:spPr>
          <a:xfrm>
            <a:off x="6553200" y="2517430"/>
            <a:ext cx="1742902" cy="259080"/>
          </a:xfrm>
          <a:prstGeom prst="rect">
            <a:avLst/>
          </a:prstGeom>
        </p:spPr>
      </p:pic>
      <p:pic>
        <p:nvPicPr>
          <p:cNvPr id="3" name="Picture 2">
            <a:extLst>
              <a:ext uri="{FF2B5EF4-FFF2-40B4-BE49-F238E27FC236}">
                <a16:creationId xmlns:a16="http://schemas.microsoft.com/office/drawing/2014/main" id="{6024A2B7-4865-EA48-A69F-FD19954E836F}"/>
              </a:ext>
            </a:extLst>
          </p:cNvPr>
          <p:cNvPicPr>
            <a:picLocks noChangeAspect="1"/>
          </p:cNvPicPr>
          <p:nvPr/>
        </p:nvPicPr>
        <p:blipFill>
          <a:blip r:embed="rId5"/>
          <a:stretch>
            <a:fillRect/>
          </a:stretch>
        </p:blipFill>
        <p:spPr>
          <a:xfrm>
            <a:off x="6553200" y="2223915"/>
            <a:ext cx="1722967" cy="279400"/>
          </a:xfrm>
          <a:prstGeom prst="rect">
            <a:avLst/>
          </a:prstGeom>
        </p:spPr>
      </p:pic>
      <p:cxnSp>
        <p:nvCxnSpPr>
          <p:cNvPr id="5" name="Straight Arrow Connector 4">
            <a:extLst>
              <a:ext uri="{FF2B5EF4-FFF2-40B4-BE49-F238E27FC236}">
                <a16:creationId xmlns:a16="http://schemas.microsoft.com/office/drawing/2014/main" id="{7D7D8909-6604-B74F-ABCD-4BF8123515E3}"/>
              </a:ext>
            </a:extLst>
          </p:cNvPr>
          <p:cNvCxnSpPr>
            <a:cxnSpLocks/>
          </p:cNvCxnSpPr>
          <p:nvPr/>
        </p:nvCxnSpPr>
        <p:spPr>
          <a:xfrm>
            <a:off x="3429000" y="2517430"/>
            <a:ext cx="3124200" cy="0"/>
          </a:xfrm>
          <a:prstGeom prst="straightConnector1">
            <a:avLst/>
          </a:prstGeom>
          <a:ln w="9525" cap="flat" cmpd="sng" algn="ctr">
            <a:solidFill>
              <a:schemeClr val="accent1"/>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2BB709D1-0D39-D04B-A48F-FA55D7310B02}"/>
              </a:ext>
            </a:extLst>
          </p:cNvPr>
          <p:cNvSpPr txBox="1"/>
          <p:nvPr/>
        </p:nvSpPr>
        <p:spPr>
          <a:xfrm>
            <a:off x="6655501" y="2800785"/>
            <a:ext cx="1646605" cy="369332"/>
          </a:xfrm>
          <a:prstGeom prst="rect">
            <a:avLst/>
          </a:prstGeom>
          <a:noFill/>
        </p:spPr>
        <p:txBody>
          <a:bodyPr wrap="none" rtlCol="0">
            <a:spAutoFit/>
          </a:bodyPr>
          <a:lstStyle/>
          <a:p>
            <a:r>
              <a:rPr lang="en-US" dirty="0">
                <a:highlight>
                  <a:srgbClr val="FFFF00"/>
                </a:highlight>
              </a:rPr>
              <a:t>Interchanged?</a:t>
            </a:r>
          </a:p>
        </p:txBody>
      </p:sp>
      <p:sp>
        <p:nvSpPr>
          <p:cNvPr id="10" name="Rectangle 9">
            <a:extLst>
              <a:ext uri="{FF2B5EF4-FFF2-40B4-BE49-F238E27FC236}">
                <a16:creationId xmlns:a16="http://schemas.microsoft.com/office/drawing/2014/main" id="{7F6B6F4D-ACD8-404D-A92D-2E5205FC7E5E}"/>
              </a:ext>
            </a:extLst>
          </p:cNvPr>
          <p:cNvSpPr/>
          <p:nvPr/>
        </p:nvSpPr>
        <p:spPr>
          <a:xfrm>
            <a:off x="1905000" y="2363614"/>
            <a:ext cx="1524000" cy="4128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5054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l="8235" t="9091" r="5882" b="20000"/>
          <a:stretch>
            <a:fillRect/>
          </a:stretch>
        </p:blipFill>
        <p:spPr>
          <a:xfrm>
            <a:off x="1828800" y="609600"/>
            <a:ext cx="5620844" cy="6005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extLst>
              <p:ext uri="{D42A27DB-BD31-4B8C-83A1-F6EECF244321}">
                <p14:modId xmlns:p14="http://schemas.microsoft.com/office/powerpoint/2010/main" val="1924429796"/>
              </p:ext>
            </p:extLst>
          </p:nvPr>
        </p:nvGraphicFramePr>
        <p:xfrm>
          <a:off x="-838200" y="-82012"/>
          <a:ext cx="6690360" cy="6477000"/>
        </p:xfrm>
        <a:graphic>
          <a:graphicData uri="http://schemas.openxmlformats.org/presentationml/2006/ole">
            <mc:AlternateContent xmlns:mc="http://schemas.openxmlformats.org/markup-compatibility/2006">
              <mc:Choice xmlns:v="urn:schemas-microsoft-com:vml" Requires="v">
                <p:oleObj name="Document" r:id="rId3" imgW="5575300" imgH="5397500" progId="Word.Document.12">
                  <p:link updateAutomatic="1"/>
                </p:oleObj>
              </mc:Choice>
              <mc:Fallback>
                <p:oleObj name="Document" r:id="rId3" imgW="5575300" imgH="5397500" progId="Word.Document.12">
                  <p:link updateAutomatic="1"/>
                  <p:pic>
                    <p:nvPicPr>
                      <p:cNvPr id="3450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2012"/>
                        <a:ext cx="6690360" cy="6477000"/>
                      </a:xfrm>
                      <a:prstGeom prst="rect">
                        <a:avLst/>
                      </a:prstGeom>
                      <a:noFill/>
                      <a:ln>
                        <a:noFill/>
                        <a:prstDash val="dash"/>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12" name="TextBox 11"/>
          <p:cNvSpPr txBox="1"/>
          <p:nvPr/>
        </p:nvSpPr>
        <p:spPr>
          <a:xfrm>
            <a:off x="2895600" y="6248400"/>
            <a:ext cx="5715000" cy="228600"/>
          </a:xfrm>
          <a:prstGeom prst="rect">
            <a:avLst/>
          </a:prstGeom>
        </p:spPr>
        <p:txBody>
          <a:bodyPr wrap="square" rtlCol="0">
            <a:spAutoFit/>
          </a:bodyPr>
          <a:lstStyle/>
          <a:p>
            <a:endParaRPr lang="en-US" dirty="0"/>
          </a:p>
        </p:txBody>
      </p:sp>
      <p:sp>
        <p:nvSpPr>
          <p:cNvPr id="14" name="TextBox 13"/>
          <p:cNvSpPr txBox="1"/>
          <p:nvPr/>
        </p:nvSpPr>
        <p:spPr>
          <a:xfrm>
            <a:off x="228600" y="6429781"/>
            <a:ext cx="8915400" cy="338554"/>
          </a:xfrm>
          <a:prstGeom prst="rect">
            <a:avLst/>
          </a:prstGeom>
          <a:noFill/>
        </p:spPr>
        <p:txBody>
          <a:bodyPr wrap="square" rtlCol="0">
            <a:spAutoFit/>
          </a:bodyPr>
          <a:lstStyle/>
          <a:p>
            <a:pPr algn="ctr"/>
            <a:r>
              <a:rPr lang="en-US" sz="1600" b="1" dirty="0">
                <a:latin typeface="+mn-lt"/>
              </a:rPr>
              <a:t>Figure 5.13 A Solution to the Bounded-Buffer Producer/Consumer Problem Using Semaphores </a:t>
            </a:r>
          </a:p>
        </p:txBody>
      </p:sp>
      <p:pic>
        <p:nvPicPr>
          <p:cNvPr id="7" name="Picture 6">
            <a:extLst>
              <a:ext uri="{FF2B5EF4-FFF2-40B4-BE49-F238E27FC236}">
                <a16:creationId xmlns:a16="http://schemas.microsoft.com/office/drawing/2014/main" id="{41F9122B-2462-4638-A79E-861A6BBCFC6E}"/>
              </a:ext>
            </a:extLst>
          </p:cNvPr>
          <p:cNvPicPr>
            <a:picLocks noChangeAspect="1"/>
          </p:cNvPicPr>
          <p:nvPr/>
        </p:nvPicPr>
        <p:blipFill rotWithShape="1">
          <a:blip r:embed="rId5"/>
          <a:srcRect l="20721" t="905" r="21969"/>
          <a:stretch/>
        </p:blipFill>
        <p:spPr>
          <a:xfrm>
            <a:off x="5410200" y="1154994"/>
            <a:ext cx="3519348" cy="4548011"/>
          </a:xfrm>
          <a:prstGeom prst="rect">
            <a:avLst/>
          </a:prstGeom>
          <a:ln>
            <a:solidFill>
              <a:schemeClr val="accent1">
                <a:lumMod val="60000"/>
                <a:lumOff val="40000"/>
              </a:schemeClr>
            </a:solidFill>
          </a:ln>
        </p:spPr>
      </p:pic>
      <p:sp>
        <p:nvSpPr>
          <p:cNvPr id="2" name="TextBox 1">
            <a:extLst>
              <a:ext uri="{FF2B5EF4-FFF2-40B4-BE49-F238E27FC236}">
                <a16:creationId xmlns:a16="http://schemas.microsoft.com/office/drawing/2014/main" id="{287523F6-C706-4524-81ED-F4956E72E24A}"/>
              </a:ext>
            </a:extLst>
          </p:cNvPr>
          <p:cNvSpPr txBox="1"/>
          <p:nvPr/>
        </p:nvSpPr>
        <p:spPr>
          <a:xfrm>
            <a:off x="6553200" y="4572000"/>
            <a:ext cx="2286000" cy="584775"/>
          </a:xfrm>
          <a:prstGeom prst="rect">
            <a:avLst/>
          </a:prstGeom>
          <a:noFill/>
        </p:spPr>
        <p:txBody>
          <a:bodyPr wrap="square" rtlCol="0">
            <a:spAutoFit/>
          </a:bodyPr>
          <a:lstStyle/>
          <a:p>
            <a:pPr algn="ctr"/>
            <a:r>
              <a:rPr lang="en-US" sz="1600" dirty="0">
                <a:solidFill>
                  <a:srgbClr val="FF0000"/>
                </a:solidFill>
              </a:rPr>
              <a:t>Previous solution using infinite-buffer</a:t>
            </a:r>
          </a:p>
        </p:txBody>
      </p:sp>
      <p:sp>
        <p:nvSpPr>
          <p:cNvPr id="9" name="Rectangle 8">
            <a:extLst>
              <a:ext uri="{FF2B5EF4-FFF2-40B4-BE49-F238E27FC236}">
                <a16:creationId xmlns:a16="http://schemas.microsoft.com/office/drawing/2014/main" id="{A0212BE1-3900-E54D-8C7F-DC6C245EF2D2}"/>
              </a:ext>
            </a:extLst>
          </p:cNvPr>
          <p:cNvSpPr/>
          <p:nvPr/>
        </p:nvSpPr>
        <p:spPr>
          <a:xfrm>
            <a:off x="-533400" y="1676400"/>
            <a:ext cx="5715000" cy="22860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D00DF80-F7A5-C444-9DE3-4DC18DAC62B9}"/>
              </a:ext>
            </a:extLst>
          </p:cNvPr>
          <p:cNvSpPr/>
          <p:nvPr/>
        </p:nvSpPr>
        <p:spPr>
          <a:xfrm>
            <a:off x="-609600" y="4457700"/>
            <a:ext cx="5715000" cy="22860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a:ln w="1905"/>
                <a:solidFill>
                  <a:schemeClr val="accent6">
                    <a:lumMod val="75000"/>
                  </a:schemeClr>
                </a:solidFill>
                <a:effectLst>
                  <a:innerShdw blurRad="69850" dist="43180" dir="5400000">
                    <a:srgbClr val="000000">
                      <a:alpha val="65000"/>
                    </a:srgbClr>
                  </a:innerShdw>
                </a:effectLst>
              </a:rPr>
              <a:t>Implementation of Semaphores</a:t>
            </a:r>
          </a:p>
        </p:txBody>
      </p:sp>
      <p:sp>
        <p:nvSpPr>
          <p:cNvPr id="3" name="Content Placeholder 2"/>
          <p:cNvSpPr>
            <a:spLocks noGrp="1"/>
          </p:cNvSpPr>
          <p:nvPr>
            <p:ph sz="half" idx="1"/>
          </p:nvPr>
        </p:nvSpPr>
        <p:spPr>
          <a:xfrm>
            <a:off x="819507" y="2120944"/>
            <a:ext cx="7599070" cy="3771737"/>
          </a:xfrm>
        </p:spPr>
        <p:txBody>
          <a:bodyPr vert="horz" lIns="91440" tIns="45720" rIns="91440" bIns="45720" rtlCol="0" anchor="t">
            <a:normAutofit/>
          </a:bodyPr>
          <a:lstStyle/>
          <a:p>
            <a:r>
              <a:rPr lang="en-US" sz="2400" dirty="0"/>
              <a:t>Imperative that the </a:t>
            </a:r>
            <a:r>
              <a:rPr lang="en-US" sz="2400" err="1">
                <a:latin typeface="Courier New"/>
              </a:rPr>
              <a:t>semWait</a:t>
            </a:r>
            <a:r>
              <a:rPr lang="en-US" sz="2400" dirty="0"/>
              <a:t> and </a:t>
            </a:r>
            <a:r>
              <a:rPr lang="en-US" sz="2400" err="1">
                <a:latin typeface="Courier New"/>
              </a:rPr>
              <a:t>semSignal</a:t>
            </a:r>
            <a:r>
              <a:rPr lang="en-US" sz="2400" dirty="0"/>
              <a:t> operations be implemented as </a:t>
            </a:r>
            <a:r>
              <a:rPr lang="en-US" sz="2400" b="1" dirty="0">
                <a:solidFill>
                  <a:srgbClr val="FF0000"/>
                </a:solidFill>
              </a:rPr>
              <a:t>atomic </a:t>
            </a:r>
            <a:r>
              <a:rPr lang="en-US" sz="2400" dirty="0"/>
              <a:t>primitives</a:t>
            </a:r>
          </a:p>
          <a:p>
            <a:r>
              <a:rPr lang="en-US" sz="2400" dirty="0"/>
              <a:t>Can be implemented in hardware or firmware</a:t>
            </a:r>
          </a:p>
          <a:p>
            <a:r>
              <a:rPr lang="en-US" sz="2400" dirty="0"/>
              <a:t>Use one of the hardware-supported schemes for mutual exclusion</a:t>
            </a:r>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19" y="1600200"/>
            <a:ext cx="9761220" cy="3771380"/>
          </a:xfrm>
          <a:prstGeom prst="rect">
            <a:avLst/>
          </a:prstGeom>
        </p:spPr>
      </p:pic>
      <p:sp>
        <p:nvSpPr>
          <p:cNvPr id="6" name="TextBox 5"/>
          <p:cNvSpPr txBox="1"/>
          <p:nvPr/>
        </p:nvSpPr>
        <p:spPr>
          <a:xfrm>
            <a:off x="609600" y="5562600"/>
            <a:ext cx="8534400" cy="369332"/>
          </a:xfrm>
          <a:prstGeom prst="rect">
            <a:avLst/>
          </a:prstGeom>
          <a:noFill/>
        </p:spPr>
        <p:txBody>
          <a:bodyPr wrap="square" rtlCol="0">
            <a:spAutoFit/>
          </a:bodyPr>
          <a:lstStyle/>
          <a:p>
            <a:r>
              <a:rPr lang="en-US" b="1" dirty="0">
                <a:latin typeface="+mn-lt"/>
              </a:rPr>
              <a:t>(a) Compare and Swap Instruction    	(b) Interrupts </a:t>
            </a:r>
            <a:r>
              <a:rPr lang="en-US" sz="1200" b="1" dirty="0">
                <a:latin typeface="+mn-lt"/>
              </a:rPr>
              <a:t>(Only for </a:t>
            </a:r>
            <a:r>
              <a:rPr lang="en-US" sz="1200" dirty="0"/>
              <a:t>single-processor system</a:t>
            </a:r>
            <a:r>
              <a:rPr lang="en-US" sz="1200" b="1" dirty="0">
                <a:latin typeface="+mn-lt"/>
              </a:rPr>
              <a:t>)</a:t>
            </a:r>
            <a:r>
              <a:rPr lang="en-US" sz="1200" dirty="0">
                <a:latin typeface="+mn-lt"/>
              </a:rPr>
              <a:t> </a:t>
            </a:r>
            <a:endParaRPr lang="en-US" dirty="0">
              <a:latin typeface="+mn-lt"/>
            </a:endParaRPr>
          </a:p>
        </p:txBody>
      </p:sp>
      <p:sp>
        <p:nvSpPr>
          <p:cNvPr id="7" name="TextBox 6"/>
          <p:cNvSpPr txBox="1"/>
          <p:nvPr/>
        </p:nvSpPr>
        <p:spPr>
          <a:xfrm>
            <a:off x="381000" y="609600"/>
            <a:ext cx="8305800" cy="954107"/>
          </a:xfrm>
          <a:prstGeom prst="rect">
            <a:avLst/>
          </a:prstGeom>
          <a:noFill/>
        </p:spPr>
        <p:txBody>
          <a:bodyPr wrap="square" rtlCol="0">
            <a:spAutoFit/>
          </a:bodyPr>
          <a:lstStyle/>
          <a:p>
            <a:pPr algn="ctr"/>
            <a:r>
              <a:rPr lang="en-US" sz="2800" b="1" dirty="0">
                <a:latin typeface="+mn-lt"/>
              </a:rPr>
              <a:t>Two Possible Implementations of Semaphores</a:t>
            </a:r>
            <a:endParaRPr lang="en-US" sz="2800" dirty="0">
              <a:latin typeface="+mn-lt"/>
            </a:endParaRPr>
          </a:p>
          <a:p>
            <a:pPr algn="ct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dirty="0"/>
              <a:t>Monitors</a:t>
            </a:r>
          </a:p>
          <a:p>
            <a:pPr lvl="1"/>
            <a:r>
              <a:rPr lang="en-US" sz="1600" dirty="0"/>
              <a:t>Monitor with signal</a:t>
            </a:r>
          </a:p>
          <a:p>
            <a:pPr lvl="1"/>
            <a:r>
              <a:rPr lang="en-US" sz="1600"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strike="sngStrike" dirty="0"/>
              <a:t>Principles of concurrency</a:t>
            </a:r>
          </a:p>
          <a:p>
            <a:pPr lvl="1"/>
            <a:r>
              <a:rPr lang="en-US" sz="3892" strike="sngStrike" dirty="0"/>
              <a:t>Race condition</a:t>
            </a:r>
          </a:p>
          <a:p>
            <a:pPr lvl="1"/>
            <a:r>
              <a:rPr lang="en-US" sz="3892" strike="sngStrike" dirty="0"/>
              <a:t>OS concerns</a:t>
            </a:r>
          </a:p>
          <a:p>
            <a:pPr lvl="1"/>
            <a:r>
              <a:rPr lang="en-US" sz="3892" strike="sngStrike" dirty="0"/>
              <a:t>Process interaction</a:t>
            </a:r>
          </a:p>
          <a:p>
            <a:pPr lvl="1"/>
            <a:r>
              <a:rPr lang="en-US" sz="3892" strike="sngStrike" dirty="0"/>
              <a:t>Requirements for mutual exclusion</a:t>
            </a:r>
          </a:p>
          <a:p>
            <a:r>
              <a:rPr lang="en-US" sz="3892" strike="sngStrike" dirty="0"/>
              <a:t>Mutual exclusion: hardware support</a:t>
            </a:r>
          </a:p>
          <a:p>
            <a:pPr lvl="1"/>
            <a:r>
              <a:rPr lang="en-US" sz="3892" strike="sngStrike" dirty="0"/>
              <a:t>Interrupt disabling</a:t>
            </a:r>
          </a:p>
          <a:p>
            <a:pPr lvl="1"/>
            <a:r>
              <a:rPr lang="en-US" sz="3892" strike="sngStrike" dirty="0"/>
              <a:t>Special machine instructions</a:t>
            </a:r>
          </a:p>
          <a:p>
            <a:r>
              <a:rPr lang="en-US" sz="3892" strike="sngStrike" dirty="0"/>
              <a:t>Semaphores</a:t>
            </a:r>
          </a:p>
          <a:p>
            <a:pPr lvl="1"/>
            <a:r>
              <a:rPr lang="en-US" sz="3892" strike="sngStrike" dirty="0"/>
              <a:t>Mutual exclusion</a:t>
            </a:r>
          </a:p>
          <a:p>
            <a:pPr lvl="1"/>
            <a:r>
              <a:rPr lang="en-US" sz="3892" strike="sngStrike" dirty="0"/>
              <a:t>Producer/consumer problem</a:t>
            </a:r>
          </a:p>
          <a:p>
            <a:pPr lvl="1"/>
            <a:r>
              <a:rPr lang="en-US" sz="3892" strike="sngStrike" dirty="0"/>
              <a:t>Implementation of semaphores</a:t>
            </a:r>
          </a:p>
        </p:txBody>
      </p:sp>
    </p:spTree>
    <p:extLst>
      <p:ext uri="{BB962C8B-B14F-4D97-AF65-F5344CB8AC3E}">
        <p14:creationId xmlns:p14="http://schemas.microsoft.com/office/powerpoint/2010/main" val="4193437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a:ln w="1905"/>
                <a:solidFill>
                  <a:schemeClr val="accent6">
                    <a:lumMod val="75000"/>
                  </a:schemeClr>
                </a:solidFill>
                <a:effectLst>
                  <a:innerShdw blurRad="69850" dist="43180" dir="5400000">
                    <a:srgbClr val="000000">
                      <a:alpha val="65000"/>
                    </a:srgbClr>
                  </a:innerShdw>
                </a:effectLst>
              </a:rPr>
              <a:t>Monitors</a:t>
            </a:r>
          </a:p>
        </p:txBody>
      </p:sp>
      <p:sp>
        <p:nvSpPr>
          <p:cNvPr id="5" name="Content Placeholder 4"/>
          <p:cNvSpPr>
            <a:spLocks noGrp="1"/>
          </p:cNvSpPr>
          <p:nvPr>
            <p:ph sz="half" idx="1"/>
          </p:nvPr>
        </p:nvSpPr>
        <p:spPr>
          <a:xfrm>
            <a:off x="381000" y="2057400"/>
            <a:ext cx="8382000" cy="4800600"/>
          </a:xfrm>
        </p:spPr>
        <p:txBody>
          <a:bodyPr>
            <a:normAutofit/>
          </a:bodyPr>
          <a:lstStyle/>
          <a:p>
            <a:pPr>
              <a:spcBef>
                <a:spcPts val="600"/>
              </a:spcBef>
            </a:pPr>
            <a:r>
              <a:rPr lang="en-US" sz="2400" dirty="0"/>
              <a:t>Programming language construct that provides equivalent functionality to that of semaphores and is easier to control</a:t>
            </a:r>
          </a:p>
          <a:p>
            <a:pPr>
              <a:spcBef>
                <a:spcPts val="600"/>
              </a:spcBef>
            </a:pPr>
            <a:r>
              <a:rPr lang="en-US" sz="2400" dirty="0"/>
              <a:t>Implemented in a number of programming languages</a:t>
            </a:r>
            <a:endParaRPr lang="en-US" sz="1600" dirty="0"/>
          </a:p>
          <a:p>
            <a:pPr lvl="2"/>
            <a:r>
              <a:rPr lang="en-US" dirty="0"/>
              <a:t>including Concurrent Pascal, Pascal-Plus, Modula-2, Modula-3, and Java</a:t>
            </a:r>
          </a:p>
          <a:p>
            <a:pPr marL="342900" lvl="2" indent="-342900"/>
            <a:r>
              <a:rPr lang="en-US" sz="2400" dirty="0"/>
              <a:t>Has also been implemented as a program library</a:t>
            </a:r>
          </a:p>
          <a:p>
            <a:pPr marL="342900" lvl="2" indent="-342900"/>
            <a:r>
              <a:rPr lang="en-US" sz="2400" dirty="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Difficulties of Concurrency</a:t>
            </a:r>
          </a:p>
        </p:txBody>
      </p:sp>
      <p:sp>
        <p:nvSpPr>
          <p:cNvPr id="3" name="Content Placeholder 2"/>
          <p:cNvSpPr>
            <a:spLocks noGrp="1"/>
          </p:cNvSpPr>
          <p:nvPr>
            <p:ph sz="half" idx="1"/>
          </p:nvPr>
        </p:nvSpPr>
        <p:spPr>
          <a:xfrm>
            <a:off x="658904" y="2286000"/>
            <a:ext cx="8180296" cy="3840163"/>
          </a:xfrm>
        </p:spPr>
        <p:txBody>
          <a:bodyPr/>
          <a:lstStyle/>
          <a:p>
            <a:r>
              <a:rPr lang="en-US" sz="3200" dirty="0"/>
              <a:t>Sharing of global resources</a:t>
            </a:r>
          </a:p>
          <a:p>
            <a:r>
              <a:rPr lang="en-US" sz="3200" dirty="0"/>
              <a:t>Difficult for the OS to manage the allocation of resources optimally</a:t>
            </a:r>
          </a:p>
          <a:p>
            <a:r>
              <a:rPr lang="en-US" sz="3200" dirty="0"/>
              <a:t>Difficult to locate programming errors as results are not deterministic and reproducible</a:t>
            </a:r>
          </a:p>
          <a:p>
            <a:endParaRPr lang="en-US" dirty="0"/>
          </a:p>
        </p:txBody>
      </p:sp>
      <p:pic>
        <p:nvPicPr>
          <p:cNvPr id="5" name="Picture 4"/>
          <p:cNvPicPr>
            <a:picLocks noChangeAspect="1"/>
          </p:cNvPicPr>
          <p:nvPr/>
        </p:nvPicPr>
        <p:blipFill>
          <a:blip r:embed="rId3"/>
          <a:stretch>
            <a:fillRect/>
          </a:stretch>
        </p:blipFill>
        <p:spPr>
          <a:xfrm>
            <a:off x="7239000" y="5029200"/>
            <a:ext cx="1387045" cy="14478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629517831"/>
              </p:ext>
            </p:extLst>
          </p:nvPr>
        </p:nvGraphicFramePr>
        <p:xfrm>
          <a:off x="30480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a:ln w="1905"/>
                <a:solidFill>
                  <a:schemeClr val="accent6">
                    <a:lumMod val="75000"/>
                  </a:schemeClr>
                </a:solidFill>
                <a:effectLst>
                  <a:innerShdw blurRad="69850" dist="43180" dir="5400000">
                    <a:srgbClr val="000000">
                      <a:alpha val="65000"/>
                    </a:srgbClr>
                  </a:innerShdw>
                </a:effectLst>
              </a:rPr>
              <a:t>Synchronization</a:t>
            </a: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a:t>Achieved by the use of </a:t>
            </a:r>
            <a:r>
              <a:rPr lang="en-NZ" sz="2800" b="1" dirty="0"/>
              <a:t>condition variables </a:t>
            </a:r>
            <a:r>
              <a:rPr lang="en-NZ" sz="2800" dirty="0"/>
              <a:t>that are contained within the monitor and accessible only within the monitor</a:t>
            </a:r>
          </a:p>
          <a:p>
            <a:pPr lvl="2"/>
            <a:r>
              <a:rPr lang="en-NZ" sz="2600" dirty="0"/>
              <a:t>Condition variables are operated on by two functions:</a:t>
            </a:r>
          </a:p>
          <a:p>
            <a:pPr marL="1662113" lvl="4" indent="-284163"/>
            <a:r>
              <a:rPr lang="en-NZ" sz="2200" dirty="0"/>
              <a:t>cwait(c): suspend execution of the calling process on condition c</a:t>
            </a:r>
          </a:p>
          <a:p>
            <a:pPr marL="1662113" lvl="4" indent="-284163"/>
            <a:r>
              <a:rPr lang="en-NZ" sz="2200" dirty="0"/>
              <a:t>csignal(c): 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5.pdf"/>
          <p:cNvPicPr>
            <a:picLocks noChangeAspect="1"/>
          </p:cNvPicPr>
          <p:nvPr/>
        </p:nvPicPr>
        <p:blipFill>
          <a:blip r:embed="rId3"/>
          <a:srcRect t="4545" b="9091"/>
          <a:stretch>
            <a:fillRect/>
          </a:stretch>
        </p:blipFill>
        <p:spPr>
          <a:xfrm>
            <a:off x="1828800" y="381000"/>
            <a:ext cx="5516290" cy="6165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5498" y="76200"/>
            <a:ext cx="9141149" cy="5860197"/>
          </a:xfrm>
          <a:prstGeom prst="rect">
            <a:avLst/>
          </a:prstGeom>
        </p:spPr>
      </p:pic>
      <p:sp>
        <p:nvSpPr>
          <p:cNvPr id="16" name="TextBox 15"/>
          <p:cNvSpPr txBox="1"/>
          <p:nvPr/>
        </p:nvSpPr>
        <p:spPr>
          <a:xfrm>
            <a:off x="228600" y="6178528"/>
            <a:ext cx="8534401" cy="707886"/>
          </a:xfrm>
          <a:prstGeom prst="rect">
            <a:avLst/>
          </a:prstGeom>
          <a:noFill/>
        </p:spPr>
        <p:txBody>
          <a:bodyPr wrap="square" rtlCol="0">
            <a:spAutoFit/>
          </a:bodyPr>
          <a:lstStyle/>
          <a:p>
            <a:pPr algn="ctr"/>
            <a:r>
              <a:rPr lang="en-US" sz="2000" b="1" dirty="0">
                <a:latin typeface="+mn-lt"/>
              </a:rPr>
              <a:t>A Solution to the Bounded-Buffer Producer/Consumer Problem Using a Monitor </a:t>
            </a:r>
          </a:p>
        </p:txBody>
      </p:sp>
      <p:sp>
        <p:nvSpPr>
          <p:cNvPr id="4" name="Rectangle 3">
            <a:extLst>
              <a:ext uri="{FF2B5EF4-FFF2-40B4-BE49-F238E27FC236}">
                <a16:creationId xmlns:a16="http://schemas.microsoft.com/office/drawing/2014/main" id="{A14831DA-23C6-BD49-94A9-75A644174075}"/>
              </a:ext>
            </a:extLst>
          </p:cNvPr>
          <p:cNvSpPr/>
          <p:nvPr/>
        </p:nvSpPr>
        <p:spPr>
          <a:xfrm>
            <a:off x="208280" y="4343400"/>
            <a:ext cx="4114800" cy="23368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9A7F8FC-454B-144B-9440-F0106C3CFBAB}"/>
              </a:ext>
            </a:extLst>
          </p:cNvPr>
          <p:cNvSpPr/>
          <p:nvPr/>
        </p:nvSpPr>
        <p:spPr>
          <a:xfrm>
            <a:off x="152400" y="2509520"/>
            <a:ext cx="4114800" cy="23368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strike="sngStrike" dirty="0"/>
              <a:t>Monitors</a:t>
            </a:r>
          </a:p>
          <a:p>
            <a:pPr lvl="1"/>
            <a:r>
              <a:rPr lang="en-US" sz="1600" strike="sngStrike" dirty="0"/>
              <a:t>Monitor with signal</a:t>
            </a:r>
          </a:p>
          <a:p>
            <a:pPr lvl="1"/>
            <a:r>
              <a:rPr lang="en-US" sz="1600" strike="sngStrike" dirty="0"/>
              <a:t>Alternate model of monitors with notify and broadcast</a:t>
            </a:r>
          </a:p>
          <a:p>
            <a:r>
              <a:rPr lang="en-US" sz="1600" dirty="0"/>
              <a:t>Message passing</a:t>
            </a:r>
          </a:p>
          <a:p>
            <a:pPr lvl="1"/>
            <a:r>
              <a:rPr lang="en-US" sz="1600" dirty="0"/>
              <a:t>Synchronization</a:t>
            </a:r>
          </a:p>
          <a:p>
            <a:pPr lvl="1"/>
            <a:r>
              <a:rPr lang="en-US" sz="1600" dirty="0"/>
              <a:t>Addressing</a:t>
            </a:r>
          </a:p>
          <a:p>
            <a:pPr lvl="1"/>
            <a:r>
              <a:rPr lang="en-US" sz="1600" dirty="0"/>
              <a:t>Message format</a:t>
            </a:r>
          </a:p>
          <a:p>
            <a:pPr lvl="1"/>
            <a:r>
              <a:rPr lang="en-US" sz="1600" dirty="0"/>
              <a:t>Queueing discipline</a:t>
            </a:r>
          </a:p>
          <a:p>
            <a:pPr lvl="1"/>
            <a:r>
              <a:rPr lang="en-US" sz="1600"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strike="sngStrike" dirty="0"/>
              <a:t>Principles of concurrency</a:t>
            </a:r>
          </a:p>
          <a:p>
            <a:pPr lvl="1"/>
            <a:r>
              <a:rPr lang="en-US" sz="3892" strike="sngStrike" dirty="0"/>
              <a:t>Race condition</a:t>
            </a:r>
          </a:p>
          <a:p>
            <a:pPr lvl="1"/>
            <a:r>
              <a:rPr lang="en-US" sz="3892" strike="sngStrike" dirty="0"/>
              <a:t>OS concerns</a:t>
            </a:r>
          </a:p>
          <a:p>
            <a:pPr lvl="1"/>
            <a:r>
              <a:rPr lang="en-US" sz="3892" strike="sngStrike" dirty="0"/>
              <a:t>Process interaction</a:t>
            </a:r>
          </a:p>
          <a:p>
            <a:pPr lvl="1"/>
            <a:r>
              <a:rPr lang="en-US" sz="3892" strike="sngStrike" dirty="0"/>
              <a:t>Requirements for mutual exclusion</a:t>
            </a:r>
          </a:p>
          <a:p>
            <a:r>
              <a:rPr lang="en-US" sz="3892" strike="sngStrike" dirty="0"/>
              <a:t>Mutual exclusion: hardware support</a:t>
            </a:r>
          </a:p>
          <a:p>
            <a:pPr lvl="1"/>
            <a:r>
              <a:rPr lang="en-US" sz="3892" strike="sngStrike" dirty="0"/>
              <a:t>Interrupt disabling</a:t>
            </a:r>
          </a:p>
          <a:p>
            <a:pPr lvl="1"/>
            <a:r>
              <a:rPr lang="en-US" sz="3892" strike="sngStrike" dirty="0"/>
              <a:t>Special machine instructions</a:t>
            </a:r>
          </a:p>
          <a:p>
            <a:r>
              <a:rPr lang="en-US" sz="3892" strike="sngStrike" dirty="0"/>
              <a:t>Semaphores</a:t>
            </a:r>
          </a:p>
          <a:p>
            <a:pPr lvl="1"/>
            <a:r>
              <a:rPr lang="en-US" sz="3892" strike="sngStrike" dirty="0"/>
              <a:t>Mutual exclusion</a:t>
            </a:r>
          </a:p>
          <a:p>
            <a:pPr lvl="1"/>
            <a:r>
              <a:rPr lang="en-US" sz="3892" strike="sngStrike" dirty="0"/>
              <a:t>Producer/consumer problem</a:t>
            </a:r>
          </a:p>
          <a:p>
            <a:pPr lvl="1"/>
            <a:r>
              <a:rPr lang="en-US" sz="3892" strike="sngStrike" dirty="0"/>
              <a:t>Implementation of semaphores</a:t>
            </a:r>
          </a:p>
        </p:txBody>
      </p:sp>
    </p:spTree>
    <p:extLst>
      <p:ext uri="{BB962C8B-B14F-4D97-AF65-F5344CB8AC3E}">
        <p14:creationId xmlns:p14="http://schemas.microsoft.com/office/powerpoint/2010/main" val="1968787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p>
        </p:txBody>
      </p:sp>
      <p:sp>
        <p:nvSpPr>
          <p:cNvPr id="3" name="Content Placeholder 2"/>
          <p:cNvSpPr>
            <a:spLocks noGrp="1"/>
          </p:cNvSpPr>
          <p:nvPr>
            <p:ph idx="4294967295"/>
          </p:nvPr>
        </p:nvSpPr>
        <p:spPr>
          <a:xfrm>
            <a:off x="228600" y="1981200"/>
            <a:ext cx="8915400" cy="5181600"/>
          </a:xfrm>
        </p:spPr>
        <p:txBody>
          <a:bodyPr/>
          <a:lstStyle/>
          <a:p>
            <a:r>
              <a:rPr lang="en-NZ" sz="2800" dirty="0"/>
              <a:t>When processes interact with one another two fundamental requirements must be satisfied: </a:t>
            </a:r>
          </a:p>
          <a:p>
            <a:endParaRPr lang="en-NZ" sz="2900" dirty="0"/>
          </a:p>
          <a:p>
            <a:endParaRPr lang="en-NZ" sz="2900" dirty="0"/>
          </a:p>
          <a:p>
            <a:endParaRPr lang="en-NZ" sz="2900" dirty="0"/>
          </a:p>
          <a:p>
            <a:pPr>
              <a:spcBef>
                <a:spcPts val="1000"/>
              </a:spcBef>
            </a:pPr>
            <a:r>
              <a:rPr lang="en-NZ" sz="2800" dirty="0"/>
              <a:t>Message Passing is one approach to providing both of these functions</a:t>
            </a:r>
          </a:p>
          <a:p>
            <a:pPr lvl="2">
              <a:spcBef>
                <a:spcPts val="1000"/>
              </a:spcBef>
            </a:pPr>
            <a:r>
              <a:rPr lang="en-NZ" dirty="0"/>
              <a:t>works with distributed systems </a:t>
            </a:r>
            <a:r>
              <a:rPr lang="en-NZ" i="1" dirty="0"/>
              <a:t>and</a:t>
            </a:r>
            <a:r>
              <a:rPr lang="en-NZ" dirty="0"/>
              <a:t> shared memory multiprocessor and uniprocessor systems</a:t>
            </a:r>
          </a:p>
        </p:txBody>
      </p:sp>
      <p:graphicFrame>
        <p:nvGraphicFramePr>
          <p:cNvPr id="4" name="Diagram 3"/>
          <p:cNvGraphicFramePr/>
          <p:nvPr>
            <p:extLst>
              <p:ext uri="{D42A27DB-BD31-4B8C-83A1-F6EECF244321}">
                <p14:modId xmlns:p14="http://schemas.microsoft.com/office/powerpoint/2010/main" val="274277759"/>
              </p:ext>
            </p:extLst>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152400"/>
            <a:ext cx="7824788" cy="1068387"/>
          </a:xfrm>
        </p:spPr>
        <p:txBody>
          <a:bodyPr/>
          <a:lstStyle/>
          <a:p>
            <a:pPr algn="l"/>
            <a:r>
              <a:rPr lang="en-US" sz="3600" b="1" dirty="0">
                <a:solidFill>
                  <a:schemeClr val="accent6"/>
                </a:solidFill>
              </a:rPr>
              <a:t>Message Passing</a:t>
            </a:r>
          </a:p>
        </p:txBody>
      </p:sp>
      <p:sp>
        <p:nvSpPr>
          <p:cNvPr id="3" name="Content Placeholder 2"/>
          <p:cNvSpPr>
            <a:spLocks noGrp="1"/>
          </p:cNvSpPr>
          <p:nvPr>
            <p:ph idx="4294967295"/>
          </p:nvPr>
        </p:nvSpPr>
        <p:spPr>
          <a:xfrm>
            <a:off x="-76200" y="1410493"/>
            <a:ext cx="5360194" cy="5867400"/>
          </a:xfrm>
        </p:spPr>
        <p:txBody>
          <a:bodyPr>
            <a:normAutofit fontScale="92500"/>
          </a:bodyPr>
          <a:lstStyle/>
          <a:p>
            <a:r>
              <a:rPr lang="en-NZ" sz="2800" dirty="0"/>
              <a:t>The actual function is normally provided in the form of a pair of primitives:</a:t>
            </a:r>
            <a:endParaRPr lang="en-US" sz="2800" dirty="0"/>
          </a:p>
          <a:p>
            <a:pPr lvl="4">
              <a:buNone/>
            </a:pPr>
            <a:r>
              <a:rPr lang="en-US" sz="2800" dirty="0"/>
              <a:t>send (destination, message)</a:t>
            </a:r>
          </a:p>
          <a:p>
            <a:pPr lvl="4">
              <a:buNone/>
            </a:pPr>
            <a:r>
              <a:rPr lang="en-US" sz="2800" dirty="0"/>
              <a:t>receive (source, message)</a:t>
            </a:r>
          </a:p>
          <a:p>
            <a:pPr marL="374904" lvl="4">
              <a:spcBef>
                <a:spcPts val="1200"/>
              </a:spcBef>
            </a:pPr>
            <a:r>
              <a:rPr lang="en-US" sz="2800" dirty="0"/>
              <a:t>A process sends information in the form of a </a:t>
            </a:r>
            <a:r>
              <a:rPr lang="en-US" sz="2800" i="1" dirty="0"/>
              <a:t>message</a:t>
            </a:r>
            <a:r>
              <a:rPr lang="en-US" sz="2800" dirty="0"/>
              <a:t> to another process designated by a </a:t>
            </a:r>
            <a:r>
              <a:rPr lang="en-US" sz="2800" i="1" dirty="0"/>
              <a:t>destination</a:t>
            </a:r>
          </a:p>
          <a:p>
            <a:pPr marL="374904" lvl="4">
              <a:spcBef>
                <a:spcPts val="1200"/>
              </a:spcBef>
            </a:pPr>
            <a:r>
              <a:rPr lang="en-US" sz="2800" dirty="0"/>
              <a:t>A process receives information by executing the </a:t>
            </a:r>
            <a:r>
              <a:rPr lang="en-US" sz="2800" dirty="0">
                <a:latin typeface="Courier New"/>
              </a:rPr>
              <a:t>receive</a:t>
            </a:r>
            <a:r>
              <a:rPr lang="en-US" sz="2800" dirty="0"/>
              <a:t> primitive, indicating the </a:t>
            </a:r>
            <a:r>
              <a:rPr lang="en-US" sz="2800" i="1" dirty="0"/>
              <a:t>source</a:t>
            </a:r>
            <a:r>
              <a:rPr lang="en-US" sz="2800" dirty="0"/>
              <a:t> and the </a:t>
            </a:r>
            <a:r>
              <a:rPr lang="en-US" sz="2800" i="1" dirty="0"/>
              <a:t>message</a:t>
            </a:r>
            <a:r>
              <a:rPr lang="en-US" sz="2800" dirty="0"/>
              <a:t> </a:t>
            </a:r>
          </a:p>
          <a:p>
            <a:endParaRPr lang="en-US" dirty="0"/>
          </a:p>
        </p:txBody>
      </p:sp>
      <p:pic>
        <p:nvPicPr>
          <p:cNvPr id="6" name="Picture 5"/>
          <p:cNvPicPr>
            <a:picLocks noChangeAspect="1"/>
          </p:cNvPicPr>
          <p:nvPr/>
        </p:nvPicPr>
        <p:blipFill>
          <a:blip r:embed="rId3"/>
          <a:stretch>
            <a:fillRect/>
          </a:stretch>
        </p:blipFill>
        <p:spPr>
          <a:xfrm>
            <a:off x="7543800" y="-342107"/>
            <a:ext cx="1752600" cy="1752600"/>
          </a:xfrm>
          <a:prstGeom prst="rect">
            <a:avLst/>
          </a:prstGeom>
        </p:spPr>
      </p:pic>
      <p:pic>
        <p:nvPicPr>
          <p:cNvPr id="5" name="Picture 4" descr="f19.pdf">
            <a:extLst>
              <a:ext uri="{FF2B5EF4-FFF2-40B4-BE49-F238E27FC236}">
                <a16:creationId xmlns:a16="http://schemas.microsoft.com/office/drawing/2014/main" id="{1BA38A8E-D265-466D-BCA8-E4282EE617C2}"/>
              </a:ext>
            </a:extLst>
          </p:cNvPr>
          <p:cNvPicPr>
            <a:picLocks noChangeAspect="1"/>
          </p:cNvPicPr>
          <p:nvPr/>
        </p:nvPicPr>
        <p:blipFill rotWithShape="1">
          <a:blip r:embed="rId4"/>
          <a:srcRect l="21260" t="21263" r="38416" b="48444"/>
          <a:stretch/>
        </p:blipFill>
        <p:spPr>
          <a:xfrm>
            <a:off x="4953000" y="1220787"/>
            <a:ext cx="4191000" cy="407432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606" y="30997"/>
            <a:ext cx="7824788" cy="9906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59805544"/>
              </p:ext>
            </p:extLst>
          </p:nvPr>
        </p:nvGraphicFramePr>
        <p:xfrm>
          <a:off x="-457200" y="762000"/>
          <a:ext cx="101346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914400" y="2209800"/>
            <a:ext cx="7187804" cy="4127897"/>
          </a:xfrm>
        </p:spPr>
        <p:txBody>
          <a:bodyPr vert="horz" lIns="91440" tIns="45720" rIns="91440" bIns="45720" rtlCol="0" anchor="t">
            <a:normAutofit/>
          </a:bodyPr>
          <a:lstStyle/>
          <a:p>
            <a:r>
              <a:rPr lang="en-US" sz="2800" dirty="0"/>
              <a:t>Both sender and receiver are blocked until the message is delivered</a:t>
            </a:r>
          </a:p>
          <a:p>
            <a:r>
              <a:rPr lang="en-US" sz="2800" dirty="0"/>
              <a:t>Sometimes referred to as a </a:t>
            </a:r>
            <a:r>
              <a:rPr lang="en-US" sz="2800" i="1" dirty="0"/>
              <a:t>rendezvous</a:t>
            </a:r>
          </a:p>
          <a:p>
            <a:r>
              <a:rPr lang="en-NZ" sz="2800" dirty="0"/>
              <a:t>Allows for tight synchronization between processes</a:t>
            </a:r>
            <a:endParaRPr lang="en-US" sz="2800" dirty="0"/>
          </a:p>
          <a:p>
            <a:endParaRPr lang="en-NZ" dirty="0"/>
          </a:p>
        </p:txBody>
      </p:sp>
      <p:pic>
        <p:nvPicPr>
          <p:cNvPr id="4" name="Picture 3"/>
          <p:cNvPicPr>
            <a:picLocks noChangeAspect="1"/>
          </p:cNvPicPr>
          <p:nvPr/>
        </p:nvPicPr>
        <p:blipFill>
          <a:blip r:embed="rId3"/>
          <a:stretch>
            <a:fillRect/>
          </a:stretch>
        </p:blipFill>
        <p:spPr>
          <a:xfrm>
            <a:off x="3513534" y="4770834"/>
            <a:ext cx="1981200" cy="152127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a:ln w="1905"/>
                <a:solidFill>
                  <a:schemeClr val="accent6">
                    <a:lumMod val="50000"/>
                  </a:schemeClr>
                </a:solidFill>
                <a:effectLst>
                  <a:innerShdw blurRad="69850" dist="43180" dir="5400000">
                    <a:srgbClr val="000000">
                      <a:alpha val="65000"/>
                    </a:srgbClr>
                  </a:innerShdw>
                </a:effectLst>
              </a:rPr>
              <a:t>Nonblocking</a:t>
            </a:r>
            <a:r>
              <a:rPr lang="en-US" b="1" dirty="0">
                <a:ln w="1905"/>
                <a:solidFill>
                  <a:schemeClr val="accent6">
                    <a:lumMod val="50000"/>
                  </a:schemeClr>
                </a:solidFill>
                <a:effectLst>
                  <a:innerShdw blurRad="69850" dist="43180" dir="5400000">
                    <a:srgbClr val="000000">
                      <a:alpha val="65000"/>
                    </a:srgbClr>
                  </a:innerShdw>
                </a:effectLst>
              </a:rPr>
              <a:t> Send</a:t>
            </a:r>
          </a:p>
        </p:txBody>
      </p:sp>
      <p:graphicFrame>
        <p:nvGraphicFramePr>
          <p:cNvPr id="4" name="Content Placeholder 3"/>
          <p:cNvGraphicFramePr>
            <a:graphicFrameLocks noGrp="1"/>
          </p:cNvGraphicFramePr>
          <p:nvPr>
            <p:ph idx="4294967295"/>
          </p:nvPr>
        </p:nvGraphicFramePr>
        <p:xfrm>
          <a:off x="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6858000" y="5334001"/>
            <a:ext cx="2037433" cy="1523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8648"/>
            <a:ext cx="7824788" cy="731837"/>
          </a:xfrm>
        </p:spPr>
        <p:txBody>
          <a:bodyPr/>
          <a:lstStyle/>
          <a:p>
            <a:pPr algn="ctr"/>
            <a:r>
              <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p>
        </p:txBody>
      </p:sp>
      <p:sp>
        <p:nvSpPr>
          <p:cNvPr id="7" name="TextBox 6">
            <a:extLst>
              <a:ext uri="{FF2B5EF4-FFF2-40B4-BE49-F238E27FC236}">
                <a16:creationId xmlns:a16="http://schemas.microsoft.com/office/drawing/2014/main" id="{766C93B3-8C52-124C-936A-DBE327EB64C7}"/>
              </a:ext>
            </a:extLst>
          </p:cNvPr>
          <p:cNvSpPr txBox="1"/>
          <p:nvPr/>
        </p:nvSpPr>
        <p:spPr>
          <a:xfrm>
            <a:off x="367355" y="1600201"/>
            <a:ext cx="8396695" cy="685798"/>
          </a:xfrm>
          <a:prstGeom prst="rect">
            <a:avLst/>
          </a:prstGeom>
          <a:solidFill>
            <a:schemeClr val="bg1"/>
          </a:solidFill>
        </p:spPr>
        <p:txBody>
          <a:bodyPr wrap="square" rtlCol="0">
            <a:spAutoFit/>
          </a:bodyPr>
          <a:lstStyle/>
          <a:p>
            <a:pPr algn="l"/>
            <a:endParaRPr lang="en-US" dirty="0"/>
          </a:p>
        </p:txBody>
      </p:sp>
      <p:sp>
        <p:nvSpPr>
          <p:cNvPr id="3" name="Content Placeholder 2"/>
          <p:cNvSpPr>
            <a:spLocks noGrp="1"/>
          </p:cNvSpPr>
          <p:nvPr>
            <p:ph sz="half" idx="1"/>
          </p:nvPr>
        </p:nvSpPr>
        <p:spPr>
          <a:xfrm>
            <a:off x="367355" y="801239"/>
            <a:ext cx="8458200" cy="5255006"/>
          </a:xfrm>
        </p:spPr>
        <p:txBody>
          <a:bodyPr>
            <a:normAutofit/>
          </a:bodyPr>
          <a:lstStyle/>
          <a:p>
            <a:r>
              <a:rPr lang="en-NZ" sz="2800" dirty="0"/>
              <a:t>Occurs when multiple processes or threads read and write data items</a:t>
            </a:r>
          </a:p>
          <a:p>
            <a:r>
              <a:rPr lang="en-NZ" sz="2800" dirty="0"/>
              <a:t>The final result depends on the order of execution</a:t>
            </a:r>
          </a:p>
          <a:p>
            <a:pPr lvl="2"/>
            <a:r>
              <a:rPr lang="en-NZ" sz="2400" dirty="0"/>
              <a:t>the “loser” of the race is the process that updates last and will </a:t>
            </a:r>
          </a:p>
          <a:p>
            <a:r>
              <a:rPr lang="en-NZ" sz="2400" dirty="0"/>
              <a:t>Consider two </a:t>
            </a:r>
            <a:r>
              <a:rPr lang="en-NZ" sz="2400" dirty="0" err="1"/>
              <a:t>simultenaous</a:t>
            </a:r>
            <a:r>
              <a:rPr lang="en-NZ" sz="2400" dirty="0"/>
              <a:t> processes/threads that increments the value of a shared variable a (a=0 initially)</a:t>
            </a:r>
          </a:p>
          <a:p>
            <a:pPr marL="577850" lvl="2" indent="0">
              <a:buNone/>
            </a:pPr>
            <a:r>
              <a:rPr lang="en-NZ" sz="2400" dirty="0">
                <a:latin typeface="Courier New" panose="02070309020205020404" pitchFamily="49" charset="0"/>
                <a:cs typeface="Courier New" panose="02070309020205020404" pitchFamily="49" charset="0"/>
              </a:rPr>
              <a:t>	a++;</a:t>
            </a:r>
          </a:p>
        </p:txBody>
      </p:sp>
      <p:graphicFrame>
        <p:nvGraphicFramePr>
          <p:cNvPr id="6" name="Table 5">
            <a:extLst>
              <a:ext uri="{FF2B5EF4-FFF2-40B4-BE49-F238E27FC236}">
                <a16:creationId xmlns:a16="http://schemas.microsoft.com/office/drawing/2014/main" id="{D2626126-DCBF-46F3-B002-D60750902587}"/>
              </a:ext>
            </a:extLst>
          </p:cNvPr>
          <p:cNvGraphicFramePr>
            <a:graphicFrameLocks noGrp="1"/>
          </p:cNvGraphicFramePr>
          <p:nvPr>
            <p:extLst>
              <p:ext uri="{D42A27DB-BD31-4B8C-83A1-F6EECF244321}">
                <p14:modId xmlns:p14="http://schemas.microsoft.com/office/powerpoint/2010/main" val="2253932330"/>
              </p:ext>
            </p:extLst>
          </p:nvPr>
        </p:nvGraphicFramePr>
        <p:xfrm>
          <a:off x="600233" y="4834256"/>
          <a:ext cx="3921761" cy="1843880"/>
        </p:xfrm>
        <a:graphic>
          <a:graphicData uri="http://schemas.openxmlformats.org/drawingml/2006/table">
            <a:tbl>
              <a:tblPr/>
              <a:tblGrid>
                <a:gridCol w="1247833">
                  <a:extLst>
                    <a:ext uri="{9D8B030D-6E8A-4147-A177-3AD203B41FA5}">
                      <a16:colId xmlns:a16="http://schemas.microsoft.com/office/drawing/2014/main" val="1631289351"/>
                    </a:ext>
                  </a:extLst>
                </a:gridCol>
                <a:gridCol w="1247833">
                  <a:extLst>
                    <a:ext uri="{9D8B030D-6E8A-4147-A177-3AD203B41FA5}">
                      <a16:colId xmlns:a16="http://schemas.microsoft.com/office/drawing/2014/main" val="2137366418"/>
                    </a:ext>
                  </a:extLst>
                </a:gridCol>
                <a:gridCol w="1426095">
                  <a:extLst>
                    <a:ext uri="{9D8B030D-6E8A-4147-A177-3AD203B41FA5}">
                      <a16:colId xmlns:a16="http://schemas.microsoft.com/office/drawing/2014/main" val="1991113408"/>
                    </a:ext>
                  </a:extLst>
                </a:gridCol>
              </a:tblGrid>
              <a:tr h="368776">
                <a:tc>
                  <a:txBody>
                    <a:bodyPr/>
                    <a:lstStyle/>
                    <a:p>
                      <a:pPr algn="ctr" fontAlgn="t"/>
                      <a:r>
                        <a:rPr lang="en-US" b="1">
                          <a:effectLst/>
                        </a:rPr>
                        <a:t>Process 1</a:t>
                      </a:r>
                      <a:endParaRPr lang="en-US">
                        <a:effectLst/>
                      </a:endParaRPr>
                    </a:p>
                  </a:txBody>
                  <a:tcPr marL="0" marR="0" marT="0" marB="0">
                    <a:lnL>
                      <a:noFill/>
                    </a:lnL>
                    <a:lnR>
                      <a:noFill/>
                    </a:lnR>
                    <a:lnT>
                      <a:noFill/>
                    </a:lnT>
                    <a:lnB>
                      <a:noFill/>
                    </a:lnB>
                    <a:solidFill>
                      <a:srgbClr val="FFFFFF"/>
                    </a:solidFill>
                  </a:tcPr>
                </a:tc>
                <a:tc>
                  <a:txBody>
                    <a:bodyPr/>
                    <a:lstStyle/>
                    <a:p>
                      <a:pPr algn="ctr" fontAlgn="t"/>
                      <a:r>
                        <a:rPr lang="en-US" b="1">
                          <a:effectLst/>
                        </a:rPr>
                        <a:t>Process 2</a:t>
                      </a:r>
                      <a:endParaRPr lang="en-US">
                        <a:effectLst/>
                      </a:endParaRPr>
                    </a:p>
                  </a:txBody>
                  <a:tcPr marL="0" marR="0" marT="0" marB="0">
                    <a:lnL>
                      <a:noFill/>
                    </a:lnL>
                    <a:lnR>
                      <a:noFill/>
                    </a:lnR>
                    <a:lnT>
                      <a:noFill/>
                    </a:lnT>
                    <a:lnB>
                      <a:noFill/>
                    </a:lnB>
                    <a:solidFill>
                      <a:srgbClr val="FFFFFF"/>
                    </a:solidFill>
                  </a:tcPr>
                </a:tc>
                <a:tc>
                  <a:txBody>
                    <a:bodyPr/>
                    <a:lstStyle/>
                    <a:p>
                      <a:pPr algn="ctr" fontAlgn="t"/>
                      <a:r>
                        <a:rPr lang="en-US" b="1" dirty="0">
                          <a:effectLst/>
                        </a:rPr>
                        <a:t>a’s value</a:t>
                      </a:r>
                      <a:endParaRPr lang="en-US" dirty="0">
                        <a:effectLst/>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477008412"/>
                  </a:ext>
                </a:extLst>
              </a:tr>
              <a:tr h="368776">
                <a:tc>
                  <a:txBody>
                    <a:bodyPr/>
                    <a:lstStyle/>
                    <a:p>
                      <a:pPr algn="ctr" fontAlgn="t"/>
                      <a:r>
                        <a:rPr lang="en-US">
                          <a:effectLst/>
                        </a:rPr>
                        <a:t>Read value</a:t>
                      </a:r>
                    </a:p>
                  </a:txBody>
                  <a:tcPr marL="0" marR="0" marT="0" marB="0">
                    <a:lnL>
                      <a:noFill/>
                    </a:lnL>
                    <a:lnR>
                      <a:noFill/>
                    </a:lnR>
                    <a:lnT>
                      <a:noFill/>
                    </a:lnT>
                    <a:lnB>
                      <a:noFill/>
                    </a:lnB>
                    <a:solidFill>
                      <a:srgbClr val="FFFFFF"/>
                    </a:solidFill>
                  </a:tcPr>
                </a:tc>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a:effectLst/>
                        </a:rPr>
                        <a:t>0</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530709983"/>
                  </a:ext>
                </a:extLst>
              </a:tr>
              <a:tr h="368776">
                <a:tc>
                  <a:txBody>
                    <a:bodyPr/>
                    <a:lstStyle/>
                    <a:p>
                      <a:pPr algn="ctr" fontAlgn="t"/>
                      <a:r>
                        <a:rPr lang="en-US" dirty="0">
                          <a:effectLst/>
                        </a:rPr>
                        <a:t>Write value</a:t>
                      </a:r>
                    </a:p>
                  </a:txBody>
                  <a:tcPr marL="0" marR="0" marT="0" marB="0">
                    <a:lnL>
                      <a:noFill/>
                    </a:lnL>
                    <a:lnR>
                      <a:noFill/>
                    </a:lnR>
                    <a:lnT>
                      <a:noFill/>
                    </a:lnT>
                    <a:lnB>
                      <a:noFill/>
                    </a:lnB>
                    <a:solidFill>
                      <a:srgbClr val="FFFFFF"/>
                    </a:solidFill>
                  </a:tcPr>
                </a:tc>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a:effectLst/>
                        </a:rPr>
                        <a:t>1</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4098332479"/>
                  </a:ext>
                </a:extLst>
              </a:tr>
              <a:tr h="368776">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a:effectLst/>
                        </a:rPr>
                        <a:t>Read value</a:t>
                      </a:r>
                    </a:p>
                  </a:txBody>
                  <a:tcPr marL="0" marR="0" marT="0" marB="0">
                    <a:lnL>
                      <a:noFill/>
                    </a:lnL>
                    <a:lnR>
                      <a:noFill/>
                    </a:lnR>
                    <a:lnT>
                      <a:noFill/>
                    </a:lnT>
                    <a:lnB>
                      <a:noFill/>
                    </a:lnB>
                    <a:solidFill>
                      <a:srgbClr val="FFFFFF"/>
                    </a:solidFill>
                  </a:tcPr>
                </a:tc>
                <a:tc>
                  <a:txBody>
                    <a:bodyPr/>
                    <a:lstStyle/>
                    <a:p>
                      <a:pPr algn="ctr" fontAlgn="t"/>
                      <a:r>
                        <a:rPr lang="en-US">
                          <a:effectLst/>
                        </a:rPr>
                        <a:t>1</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378799818"/>
                  </a:ext>
                </a:extLst>
              </a:tr>
              <a:tr h="368776">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dirty="0">
                          <a:effectLst/>
                        </a:rPr>
                        <a:t>Write value</a:t>
                      </a:r>
                    </a:p>
                  </a:txBody>
                  <a:tcPr marL="0" marR="0" marT="0" marB="0">
                    <a:lnL>
                      <a:noFill/>
                    </a:lnL>
                    <a:lnR>
                      <a:noFill/>
                    </a:lnR>
                    <a:lnT>
                      <a:noFill/>
                    </a:lnT>
                    <a:lnB>
                      <a:noFill/>
                    </a:lnB>
                    <a:solidFill>
                      <a:srgbClr val="FFFFFF"/>
                    </a:solidFill>
                  </a:tcPr>
                </a:tc>
                <a:tc>
                  <a:txBody>
                    <a:bodyPr/>
                    <a:lstStyle/>
                    <a:p>
                      <a:pPr algn="ctr" fontAlgn="t"/>
                      <a:r>
                        <a:rPr lang="en-US" dirty="0">
                          <a:effectLst/>
                        </a:rPr>
                        <a:t>2</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517869998"/>
                  </a:ext>
                </a:extLst>
              </a:tr>
            </a:tbl>
          </a:graphicData>
        </a:graphic>
      </p:graphicFrame>
      <p:graphicFrame>
        <p:nvGraphicFramePr>
          <p:cNvPr id="8" name="Table 7">
            <a:extLst>
              <a:ext uri="{FF2B5EF4-FFF2-40B4-BE49-F238E27FC236}">
                <a16:creationId xmlns:a16="http://schemas.microsoft.com/office/drawing/2014/main" id="{845C8BA7-D202-4945-9031-0658E1D0FA82}"/>
              </a:ext>
            </a:extLst>
          </p:cNvPr>
          <p:cNvGraphicFramePr>
            <a:graphicFrameLocks noGrp="1"/>
          </p:cNvGraphicFramePr>
          <p:nvPr>
            <p:extLst>
              <p:ext uri="{D42A27DB-BD31-4B8C-83A1-F6EECF244321}">
                <p14:modId xmlns:p14="http://schemas.microsoft.com/office/powerpoint/2010/main" val="624061045"/>
              </p:ext>
            </p:extLst>
          </p:nvPr>
        </p:nvGraphicFramePr>
        <p:xfrm>
          <a:off x="4993639" y="4834256"/>
          <a:ext cx="3921761" cy="1737520"/>
        </p:xfrm>
        <a:graphic>
          <a:graphicData uri="http://schemas.openxmlformats.org/drawingml/2006/table">
            <a:tbl>
              <a:tblPr/>
              <a:tblGrid>
                <a:gridCol w="1247833">
                  <a:extLst>
                    <a:ext uri="{9D8B030D-6E8A-4147-A177-3AD203B41FA5}">
                      <a16:colId xmlns:a16="http://schemas.microsoft.com/office/drawing/2014/main" val="3285717410"/>
                    </a:ext>
                  </a:extLst>
                </a:gridCol>
                <a:gridCol w="1247833">
                  <a:extLst>
                    <a:ext uri="{9D8B030D-6E8A-4147-A177-3AD203B41FA5}">
                      <a16:colId xmlns:a16="http://schemas.microsoft.com/office/drawing/2014/main" val="2613584222"/>
                    </a:ext>
                  </a:extLst>
                </a:gridCol>
                <a:gridCol w="1426095">
                  <a:extLst>
                    <a:ext uri="{9D8B030D-6E8A-4147-A177-3AD203B41FA5}">
                      <a16:colId xmlns:a16="http://schemas.microsoft.com/office/drawing/2014/main" val="1922736968"/>
                    </a:ext>
                  </a:extLst>
                </a:gridCol>
              </a:tblGrid>
              <a:tr h="347504">
                <a:tc>
                  <a:txBody>
                    <a:bodyPr/>
                    <a:lstStyle/>
                    <a:p>
                      <a:pPr algn="ctr" fontAlgn="t"/>
                      <a:r>
                        <a:rPr lang="en-US" b="1">
                          <a:effectLst/>
                        </a:rPr>
                        <a:t>Process 1</a:t>
                      </a:r>
                      <a:endParaRPr lang="en-US">
                        <a:effectLst/>
                      </a:endParaRPr>
                    </a:p>
                  </a:txBody>
                  <a:tcPr marL="0" marR="0" marT="0" marB="0">
                    <a:lnL>
                      <a:noFill/>
                    </a:lnL>
                    <a:lnR>
                      <a:noFill/>
                    </a:lnR>
                    <a:lnT>
                      <a:noFill/>
                    </a:lnT>
                    <a:lnB>
                      <a:noFill/>
                    </a:lnB>
                    <a:solidFill>
                      <a:srgbClr val="FFFFFF"/>
                    </a:solidFill>
                  </a:tcPr>
                </a:tc>
                <a:tc>
                  <a:txBody>
                    <a:bodyPr/>
                    <a:lstStyle/>
                    <a:p>
                      <a:pPr algn="ctr" fontAlgn="t"/>
                      <a:r>
                        <a:rPr lang="en-US" b="1" dirty="0">
                          <a:effectLst/>
                        </a:rPr>
                        <a:t>Process 2</a:t>
                      </a:r>
                      <a:endParaRPr lang="en-US" dirty="0">
                        <a:effectLst/>
                      </a:endParaRPr>
                    </a:p>
                  </a:txBody>
                  <a:tcPr marL="0" marR="0" marT="0" marB="0">
                    <a:lnL>
                      <a:noFill/>
                    </a:lnL>
                    <a:lnR>
                      <a:noFill/>
                    </a:lnR>
                    <a:lnT>
                      <a:noFill/>
                    </a:lnT>
                    <a:lnB>
                      <a:noFill/>
                    </a:lnB>
                    <a:solidFill>
                      <a:srgbClr val="FFFFFF"/>
                    </a:solidFill>
                  </a:tcPr>
                </a:tc>
                <a:tc>
                  <a:txBody>
                    <a:bodyPr/>
                    <a:lstStyle/>
                    <a:p>
                      <a:pPr algn="ctr" fontAlgn="t"/>
                      <a:r>
                        <a:rPr lang="en-US" b="1" dirty="0">
                          <a:effectLst/>
                        </a:rPr>
                        <a:t>a’s value</a:t>
                      </a:r>
                      <a:endParaRPr lang="en-US" dirty="0">
                        <a:effectLst/>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677629477"/>
                  </a:ext>
                </a:extLst>
              </a:tr>
              <a:tr h="347504">
                <a:tc>
                  <a:txBody>
                    <a:bodyPr/>
                    <a:lstStyle/>
                    <a:p>
                      <a:pPr algn="ctr" fontAlgn="t"/>
                      <a:r>
                        <a:rPr lang="en-US">
                          <a:effectLst/>
                        </a:rPr>
                        <a:t>Read value</a:t>
                      </a:r>
                    </a:p>
                  </a:txBody>
                  <a:tcPr marL="0" marR="0" marT="0" marB="0">
                    <a:lnL>
                      <a:noFill/>
                    </a:lnL>
                    <a:lnR>
                      <a:noFill/>
                    </a:lnR>
                    <a:lnT>
                      <a:noFill/>
                    </a:lnT>
                    <a:lnB>
                      <a:noFill/>
                    </a:lnB>
                    <a:solidFill>
                      <a:srgbClr val="FFFFFF"/>
                    </a:solidFill>
                  </a:tcPr>
                </a:tc>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a:effectLst/>
                        </a:rPr>
                        <a:t>0</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923703742"/>
                  </a:ext>
                </a:extLst>
              </a:tr>
              <a:tr h="347504">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dirty="0">
                          <a:effectLst/>
                        </a:rPr>
                        <a:t>Read value</a:t>
                      </a:r>
                    </a:p>
                  </a:txBody>
                  <a:tcPr marL="0" marR="0" marT="0" marB="0">
                    <a:lnL>
                      <a:noFill/>
                    </a:lnL>
                    <a:lnR>
                      <a:noFill/>
                    </a:lnR>
                    <a:lnT>
                      <a:noFill/>
                    </a:lnT>
                    <a:lnB>
                      <a:noFill/>
                    </a:lnB>
                    <a:solidFill>
                      <a:srgbClr val="FFFFFF"/>
                    </a:solidFill>
                  </a:tcPr>
                </a:tc>
                <a:tc>
                  <a:txBody>
                    <a:bodyPr/>
                    <a:lstStyle/>
                    <a:p>
                      <a:pPr algn="ctr" fontAlgn="t"/>
                      <a:r>
                        <a:rPr lang="en-US">
                          <a:effectLst/>
                        </a:rPr>
                        <a:t>0</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524613960"/>
                  </a:ext>
                </a:extLst>
              </a:tr>
              <a:tr h="347504">
                <a:tc>
                  <a:txBody>
                    <a:bodyPr/>
                    <a:lstStyle/>
                    <a:p>
                      <a:pPr algn="ctr" fontAlgn="t"/>
                      <a:r>
                        <a:rPr lang="en-US" dirty="0">
                          <a:effectLst/>
                        </a:rPr>
                        <a:t>Write value</a:t>
                      </a:r>
                    </a:p>
                  </a:txBody>
                  <a:tcPr marL="0" marR="0" marT="0" marB="0">
                    <a:lnL>
                      <a:noFill/>
                    </a:lnL>
                    <a:lnR>
                      <a:noFill/>
                    </a:lnR>
                    <a:lnT>
                      <a:noFill/>
                    </a:lnT>
                    <a:lnB>
                      <a:noFill/>
                    </a:lnB>
                    <a:solidFill>
                      <a:srgbClr val="FFFFFF"/>
                    </a:solidFill>
                  </a:tcPr>
                </a:tc>
                <a:tc>
                  <a:txBody>
                    <a:bodyPr/>
                    <a:lstStyle/>
                    <a:p>
                      <a:pPr algn="ctr" fontAlgn="t"/>
                      <a:r>
                        <a:rPr lang="en-US">
                          <a:effectLst/>
                        </a:rPr>
                        <a:t> </a:t>
                      </a:r>
                    </a:p>
                  </a:txBody>
                  <a:tcPr marL="0" marR="0" marT="0" marB="0">
                    <a:lnL>
                      <a:noFill/>
                    </a:lnL>
                    <a:lnR>
                      <a:noFill/>
                    </a:lnR>
                    <a:lnT>
                      <a:noFill/>
                    </a:lnT>
                    <a:lnB>
                      <a:noFill/>
                    </a:lnB>
                    <a:solidFill>
                      <a:srgbClr val="FFFFFF"/>
                    </a:solidFill>
                  </a:tcPr>
                </a:tc>
                <a:tc>
                  <a:txBody>
                    <a:bodyPr/>
                    <a:lstStyle/>
                    <a:p>
                      <a:pPr algn="ctr" fontAlgn="t"/>
                      <a:r>
                        <a:rPr lang="en-US">
                          <a:effectLst/>
                        </a:rPr>
                        <a:t>1</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186037786"/>
                  </a:ext>
                </a:extLst>
              </a:tr>
              <a:tr h="347504">
                <a:tc>
                  <a:txBody>
                    <a:bodyPr/>
                    <a:lstStyle/>
                    <a:p>
                      <a:pPr algn="ctr" fontAlgn="t"/>
                      <a:r>
                        <a:rPr lang="en-US" dirty="0">
                          <a:effectLst/>
                        </a:rPr>
                        <a:t> </a:t>
                      </a:r>
                    </a:p>
                  </a:txBody>
                  <a:tcPr marL="0" marR="0" marT="0" marB="0">
                    <a:lnL>
                      <a:noFill/>
                    </a:lnL>
                    <a:lnR>
                      <a:noFill/>
                    </a:lnR>
                    <a:lnT>
                      <a:noFill/>
                    </a:lnT>
                    <a:lnB>
                      <a:noFill/>
                    </a:lnB>
                    <a:solidFill>
                      <a:srgbClr val="FFFFFF"/>
                    </a:solidFill>
                  </a:tcPr>
                </a:tc>
                <a:tc>
                  <a:txBody>
                    <a:bodyPr/>
                    <a:lstStyle/>
                    <a:p>
                      <a:pPr algn="ctr" fontAlgn="t"/>
                      <a:r>
                        <a:rPr lang="en-US" dirty="0">
                          <a:effectLst/>
                        </a:rPr>
                        <a:t>Write value</a:t>
                      </a:r>
                    </a:p>
                  </a:txBody>
                  <a:tcPr marL="0" marR="0" marT="0" marB="0">
                    <a:lnL>
                      <a:noFill/>
                    </a:lnL>
                    <a:lnR>
                      <a:noFill/>
                    </a:lnR>
                    <a:lnT>
                      <a:noFill/>
                    </a:lnT>
                    <a:lnB>
                      <a:noFill/>
                    </a:lnB>
                    <a:solidFill>
                      <a:srgbClr val="FFFFFF"/>
                    </a:solidFill>
                  </a:tcPr>
                </a:tc>
                <a:tc>
                  <a:txBody>
                    <a:bodyPr/>
                    <a:lstStyle/>
                    <a:p>
                      <a:pPr algn="ctr" fontAlgn="t"/>
                      <a:r>
                        <a:rPr lang="en-US" dirty="0">
                          <a:effectLst/>
                        </a:rPr>
                        <a:t>1</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10710890"/>
                  </a:ext>
                </a:extLst>
              </a:tr>
            </a:tbl>
          </a:graphicData>
        </a:graphic>
      </p:graphicFrame>
      <p:sp>
        <p:nvSpPr>
          <p:cNvPr id="9" name="Rectangle: Rounded Corners 8">
            <a:extLst>
              <a:ext uri="{FF2B5EF4-FFF2-40B4-BE49-F238E27FC236}">
                <a16:creationId xmlns:a16="http://schemas.microsoft.com/office/drawing/2014/main" id="{AB842617-B926-446A-817A-EE5595D81E0B}"/>
              </a:ext>
            </a:extLst>
          </p:cNvPr>
          <p:cNvSpPr/>
          <p:nvPr/>
        </p:nvSpPr>
        <p:spPr>
          <a:xfrm>
            <a:off x="6781800" y="5976117"/>
            <a:ext cx="1228567" cy="6857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Wrong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a:ln>
                  <a:solidFill>
                    <a:schemeClr val="tx1"/>
                  </a:solidFill>
                </a:ln>
                <a:solidFill>
                  <a:schemeClr val="accent1">
                    <a:lumMod val="50000"/>
                  </a:schemeClr>
                </a:solidFill>
              </a:rPr>
              <a:t>    Addressing</a:t>
            </a:r>
          </a:p>
        </p:txBody>
      </p:sp>
      <p:sp>
        <p:nvSpPr>
          <p:cNvPr id="3" name="Content Placeholder 2"/>
          <p:cNvSpPr>
            <a:spLocks noGrp="1"/>
          </p:cNvSpPr>
          <p:nvPr>
            <p:ph idx="4294967295"/>
          </p:nvPr>
        </p:nvSpPr>
        <p:spPr>
          <a:xfrm>
            <a:off x="381000" y="2286000"/>
            <a:ext cx="8763000" cy="1828800"/>
          </a:xfrm>
        </p:spPr>
        <p:txBody>
          <a:bodyPr>
            <a:normAutofit/>
          </a:bodyPr>
          <a:lstStyle/>
          <a:p>
            <a:pPr lvl="1">
              <a:buClr>
                <a:schemeClr val="accent6">
                  <a:lumMod val="75000"/>
                </a:schemeClr>
              </a:buClr>
              <a:buSzPct val="85000"/>
              <a:buFont typeface="Wingdings" charset="2"/>
              <a:buChar char=""/>
            </a:pPr>
            <a:r>
              <a:rPr lang="en-US" sz="3400" dirty="0"/>
              <a:t> Schemes for specifying processes in </a:t>
            </a:r>
            <a:r>
              <a:rPr lang="en-US" sz="3400" dirty="0">
                <a:latin typeface="Courier New"/>
              </a:rPr>
              <a:t>send</a:t>
            </a:r>
            <a:r>
              <a:rPr lang="en-US" sz="3400" dirty="0"/>
              <a:t>       and </a:t>
            </a:r>
            <a:r>
              <a:rPr lang="en-US" sz="3400" dirty="0">
                <a:latin typeface="Courier New"/>
              </a:rPr>
              <a:t>receive</a:t>
            </a:r>
            <a:r>
              <a:rPr lang="en-US" sz="3400" dirty="0"/>
              <a:t> primitives fall into two categories:</a:t>
            </a:r>
          </a:p>
        </p:txBody>
      </p:sp>
      <p:graphicFrame>
        <p:nvGraphicFramePr>
          <p:cNvPr id="6" name="Diagram 5"/>
          <p:cNvGraphicFramePr/>
          <p:nvPr>
            <p:extLst>
              <p:ext uri="{D42A27DB-BD31-4B8C-83A1-F6EECF244321}">
                <p14:modId xmlns:p14="http://schemas.microsoft.com/office/powerpoint/2010/main" val="2033767196"/>
              </p:ext>
            </p:extLst>
          </p:nvPr>
        </p:nvGraphicFramePr>
        <p:xfrm>
          <a:off x="457200" y="3810000"/>
          <a:ext cx="80772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ln w="1905"/>
                <a:solidFill>
                  <a:schemeClr val="accent6">
                    <a:lumMod val="75000"/>
                  </a:schemeClr>
                </a:solidFill>
                <a:effectLst>
                  <a:innerShdw blurRad="69850" dist="43180" dir="5400000">
                    <a:srgbClr val="000000">
                      <a:alpha val="65000"/>
                    </a:srgbClr>
                  </a:innerShdw>
                </a:effectLst>
              </a:rPr>
              <a:t>Direct Addressing</a:t>
            </a:r>
          </a:p>
        </p:txBody>
      </p:sp>
      <p:sp>
        <p:nvSpPr>
          <p:cNvPr id="3" name="Content Placeholder 2"/>
          <p:cNvSpPr>
            <a:spLocks noGrp="1"/>
          </p:cNvSpPr>
          <p:nvPr>
            <p:ph idx="4294967295"/>
          </p:nvPr>
        </p:nvSpPr>
        <p:spPr>
          <a:xfrm>
            <a:off x="0" y="1981200"/>
            <a:ext cx="8382000" cy="4876800"/>
          </a:xfrm>
        </p:spPr>
        <p:txBody>
          <a:bodyPr>
            <a:normAutofit/>
          </a:bodyPr>
          <a:lstStyle/>
          <a:p>
            <a:pPr marL="627063" lvl="2" indent="-454025">
              <a:spcBef>
                <a:spcPts val="400"/>
              </a:spcBef>
            </a:pPr>
            <a:r>
              <a:rPr lang="en-US" sz="2800" dirty="0"/>
              <a:t>Send primitive includes a specific identifier of the destination process</a:t>
            </a:r>
          </a:p>
          <a:p>
            <a:pPr marL="627063" lvl="2" indent="-454025">
              <a:spcBef>
                <a:spcPts val="400"/>
              </a:spcBef>
            </a:pPr>
            <a:r>
              <a:rPr lang="en-US" sz="2800" dirty="0"/>
              <a:t>Receive primitive can be handled in one of two ways:</a:t>
            </a:r>
          </a:p>
          <a:p>
            <a:pPr lvl="3">
              <a:spcBef>
                <a:spcPts val="400"/>
              </a:spcBef>
            </a:pPr>
            <a:r>
              <a:rPr lang="en-US" sz="2800" dirty="0"/>
              <a:t>require that the process explicitly designate a sending process</a:t>
            </a:r>
          </a:p>
          <a:p>
            <a:pPr marL="1835150" lvl="3" indent="-236538">
              <a:spcBef>
                <a:spcPts val="400"/>
              </a:spcBef>
            </a:pPr>
            <a:r>
              <a:rPr lang="en-US" sz="2000" dirty="0"/>
              <a:t>effective for cooperating concurrent processes</a:t>
            </a:r>
          </a:p>
          <a:p>
            <a:pPr lvl="3">
              <a:spcBef>
                <a:spcPts val="400"/>
              </a:spcBef>
            </a:pPr>
            <a:r>
              <a:rPr lang="en-US" sz="2800" dirty="0"/>
              <a:t>implicit addressing</a:t>
            </a:r>
          </a:p>
          <a:p>
            <a:pPr marL="1835150" lvl="3" indent="-236538">
              <a:spcBef>
                <a:spcPts val="400"/>
              </a:spcBef>
            </a:pPr>
            <a:r>
              <a:rPr lang="en-US" sz="2000" dirty="0"/>
              <a:t>source parameter of the receive primitive possesses a value returned when the receive operation has been performed</a:t>
            </a:r>
          </a:p>
          <a:p>
            <a:pPr lvl="2"/>
            <a:endParaRPr lang="en-US" sz="3200" dirty="0"/>
          </a:p>
          <a:p>
            <a:pPr lvl="2"/>
            <a:endParaRPr lang="en-US" sz="3000" dirty="0"/>
          </a:p>
          <a:p>
            <a:endParaRPr lang="en-US" sz="3000" dirty="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a:ln w="1905"/>
                <a:solidFill>
                  <a:schemeClr val="accent6">
                    <a:lumMod val="75000"/>
                  </a:schemeClr>
                </a:solidFill>
                <a:effectLst>
                  <a:innerShdw blurRad="69850" dist="43180" dir="5400000">
                    <a:srgbClr val="000000">
                      <a:alpha val="65000"/>
                    </a:srgbClr>
                  </a:innerShdw>
                </a:effectLst>
              </a:rPr>
              <a:t>Indirect Addressing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68712769"/>
              </p:ext>
            </p:extLst>
          </p:nvPr>
        </p:nvGraphicFramePr>
        <p:xfrm>
          <a:off x="1600200" y="22860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18.pdf"/>
          <p:cNvPicPr>
            <a:picLocks noChangeAspect="1"/>
          </p:cNvPicPr>
          <p:nvPr/>
        </p:nvPicPr>
        <p:blipFill>
          <a:blip r:embed="rId3"/>
          <a:stretch>
            <a:fillRect/>
          </a:stretch>
        </p:blipFill>
        <p:spPr>
          <a:xfrm>
            <a:off x="304800" y="0"/>
            <a:ext cx="8704729" cy="6726381"/>
          </a:xfrm>
          <a:prstGeom prst="rect">
            <a:avLst/>
          </a:prstGeom>
        </p:spPr>
      </p:pic>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4" name="Object 2"/>
          <p:cNvGraphicFramePr>
            <a:graphicFrameLocks noChangeAspect="1"/>
          </p:cNvGraphicFramePr>
          <p:nvPr>
            <p:extLst>
              <p:ext uri="{D42A27DB-BD31-4B8C-83A1-F6EECF244321}">
                <p14:modId xmlns:p14="http://schemas.microsoft.com/office/powerpoint/2010/main" val="3507436526"/>
              </p:ext>
            </p:extLst>
          </p:nvPr>
        </p:nvGraphicFramePr>
        <p:xfrm>
          <a:off x="566140" y="1066800"/>
          <a:ext cx="8011720" cy="4724400"/>
        </p:xfrm>
        <a:graphic>
          <a:graphicData uri="http://schemas.openxmlformats.org/presentationml/2006/ole">
            <mc:AlternateContent xmlns:mc="http://schemas.openxmlformats.org/markup-compatibility/2006">
              <mc:Choice xmlns:v="urn:schemas-microsoft-com:vml" Requires="v">
                <p:oleObj name="Document" r:id="rId3" imgW="5664200" imgH="3340100" progId="Word.Document.12">
                  <p:link updateAutomatic="1"/>
                </p:oleObj>
              </mc:Choice>
              <mc:Fallback>
                <p:oleObj name="Document" r:id="rId3" imgW="5664200" imgH="3340100" progId="Word.Document.12">
                  <p:link updateAutomatic="1"/>
                  <p:pic>
                    <p:nvPicPr>
                      <p:cNvPr id="3819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40" y="1066800"/>
                        <a:ext cx="8011720" cy="4724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9" name="TextBox 8"/>
          <p:cNvSpPr txBox="1"/>
          <p:nvPr/>
        </p:nvSpPr>
        <p:spPr>
          <a:xfrm>
            <a:off x="2468892" y="5791200"/>
            <a:ext cx="4104586" cy="400110"/>
          </a:xfrm>
          <a:prstGeom prst="rect">
            <a:avLst/>
          </a:prstGeom>
          <a:noFill/>
        </p:spPr>
        <p:txBody>
          <a:bodyPr wrap="none" rtlCol="0">
            <a:spAutoFit/>
          </a:bodyPr>
          <a:lstStyle/>
          <a:p>
            <a:pPr algn="ctr"/>
            <a:r>
              <a:rPr lang="en-US" sz="2000" b="1" dirty="0">
                <a:latin typeface="+mn-lt"/>
              </a:rPr>
              <a:t>Mutual Exclusion Using Messages </a:t>
            </a:r>
          </a:p>
        </p:txBody>
      </p:sp>
      <p:sp>
        <p:nvSpPr>
          <p:cNvPr id="5" name="Rectangle 4">
            <a:extLst>
              <a:ext uri="{FF2B5EF4-FFF2-40B4-BE49-F238E27FC236}">
                <a16:creationId xmlns:a16="http://schemas.microsoft.com/office/drawing/2014/main" id="{250F2239-C5F2-194F-82A7-E36B35609432}"/>
              </a:ext>
            </a:extLst>
          </p:cNvPr>
          <p:cNvSpPr/>
          <p:nvPr/>
        </p:nvSpPr>
        <p:spPr>
          <a:xfrm>
            <a:off x="1219200" y="2590800"/>
            <a:ext cx="3352800" cy="68580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4002" name="Object 2"/>
          <p:cNvGraphicFramePr>
            <a:graphicFrameLocks noChangeAspect="1"/>
          </p:cNvGraphicFramePr>
          <p:nvPr>
            <p:extLst>
              <p:ext uri="{D42A27DB-BD31-4B8C-83A1-F6EECF244321}">
                <p14:modId xmlns:p14="http://schemas.microsoft.com/office/powerpoint/2010/main" val="1498661597"/>
              </p:ext>
            </p:extLst>
          </p:nvPr>
        </p:nvGraphicFramePr>
        <p:xfrm>
          <a:off x="533400" y="685800"/>
          <a:ext cx="5803900" cy="5309397"/>
        </p:xfrm>
        <a:graphic>
          <a:graphicData uri="http://schemas.openxmlformats.org/presentationml/2006/ole">
            <mc:AlternateContent xmlns:mc="http://schemas.openxmlformats.org/markup-compatibility/2006">
              <mc:Choice xmlns:v="urn:schemas-microsoft-com:vml" Requires="v">
                <p:oleObj name="Document" r:id="rId3" imgW="5664200" imgH="5181600" progId="Word.Document.12">
                  <p:link updateAutomatic="1"/>
                </p:oleObj>
              </mc:Choice>
              <mc:Fallback>
                <p:oleObj name="Document" r:id="rId3" imgW="5664200" imgH="5181600" progId="Word.Document.12">
                  <p:link updateAutomatic="1"/>
                  <p:pic>
                    <p:nvPicPr>
                      <p:cNvPr id="3840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685800"/>
                        <a:ext cx="5803900" cy="53093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457200" y="5867400"/>
            <a:ext cx="6512788" cy="277090"/>
          </a:xfrm>
          <a:prstGeom prst="rect">
            <a:avLst/>
          </a:prstGeom>
        </p:spPr>
        <p:txBody>
          <a:bodyPr wrap="square" rtlCol="0">
            <a:spAutoFit/>
          </a:bodyPr>
          <a:lstStyle/>
          <a:p>
            <a:endParaRPr lang="en-US" dirty="0"/>
          </a:p>
        </p:txBody>
      </p:sp>
      <p:sp>
        <p:nvSpPr>
          <p:cNvPr id="11" name="TextBox 10"/>
          <p:cNvSpPr txBox="1"/>
          <p:nvPr/>
        </p:nvSpPr>
        <p:spPr>
          <a:xfrm>
            <a:off x="6477000" y="2595027"/>
            <a:ext cx="2362200" cy="1908215"/>
          </a:xfrm>
          <a:prstGeom prst="rect">
            <a:avLst/>
          </a:prstGeom>
          <a:noFill/>
        </p:spPr>
        <p:txBody>
          <a:bodyPr wrap="square" rtlCol="0">
            <a:spAutoFit/>
          </a:bodyPr>
          <a:lstStyle/>
          <a:p>
            <a:pPr algn="ctr"/>
            <a:endParaRPr lang="en-US" b="1" dirty="0">
              <a:latin typeface="+mn-lt"/>
            </a:endParaRPr>
          </a:p>
          <a:p>
            <a:pPr algn="ctr"/>
            <a:r>
              <a:rPr lang="en-US" sz="2000" b="1" dirty="0">
                <a:latin typeface="+mn-lt"/>
              </a:rPr>
              <a:t>A Solution to the Bounded-Buffer Producer/Consumer Problem Using Messages</a:t>
            </a:r>
            <a:r>
              <a:rPr lang="en-US" sz="2000" dirty="0">
                <a:latin typeface="+mn-lt"/>
              </a:rPr>
              <a:t> </a:t>
            </a:r>
          </a:p>
        </p:txBody>
      </p:sp>
      <p:sp>
        <p:nvSpPr>
          <p:cNvPr id="5" name="Rectangle 4">
            <a:extLst>
              <a:ext uri="{FF2B5EF4-FFF2-40B4-BE49-F238E27FC236}">
                <a16:creationId xmlns:a16="http://schemas.microsoft.com/office/drawing/2014/main" id="{FF57C382-7D05-6649-A945-0AFAD1C7719F}"/>
              </a:ext>
            </a:extLst>
          </p:cNvPr>
          <p:cNvSpPr/>
          <p:nvPr/>
        </p:nvSpPr>
        <p:spPr>
          <a:xfrm>
            <a:off x="914400" y="1828800"/>
            <a:ext cx="3048000" cy="68580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31FF380-40EC-6543-8F12-44417D365EDE}"/>
              </a:ext>
            </a:extLst>
          </p:cNvPr>
          <p:cNvSpPr/>
          <p:nvPr/>
        </p:nvSpPr>
        <p:spPr>
          <a:xfrm>
            <a:off x="899160" y="3192958"/>
            <a:ext cx="3048000" cy="685800"/>
          </a:xfrm>
          <a:prstGeom prst="rect">
            <a:avLst/>
          </a:prstGeom>
          <a:noFill/>
          <a:ln w="47625">
            <a:solidFill>
              <a:srgbClr val="FF000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ransition spd="slow">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a:ln w="1905"/>
                <a:solidFill>
                  <a:schemeClr val="accent6">
                    <a:lumMod val="75000"/>
                  </a:schemeClr>
                </a:solidFill>
                <a:effectLst>
                  <a:innerShdw blurRad="69850" dist="43180" dir="5400000">
                    <a:srgbClr val="000000">
                      <a:alpha val="65000"/>
                    </a:srgbClr>
                  </a:innerShdw>
                </a:effectLst>
              </a:rPr>
              <a:t>Readers/Writers Problem</a:t>
            </a:r>
          </a:p>
        </p:txBody>
      </p:sp>
      <p:sp>
        <p:nvSpPr>
          <p:cNvPr id="3" name="Content Placeholder 2"/>
          <p:cNvSpPr>
            <a:spLocks noGrp="1"/>
          </p:cNvSpPr>
          <p:nvPr>
            <p:ph idx="4294967295"/>
          </p:nvPr>
        </p:nvSpPr>
        <p:spPr>
          <a:xfrm>
            <a:off x="762000" y="1981200"/>
            <a:ext cx="8382000" cy="4572000"/>
          </a:xfrm>
        </p:spPr>
        <p:txBody>
          <a:bodyPr>
            <a:normAutofit/>
          </a:bodyPr>
          <a:lstStyle/>
          <a:p>
            <a:r>
              <a:rPr lang="en-US" sz="2800" dirty="0"/>
              <a:t>A data area is shared among many processes</a:t>
            </a:r>
          </a:p>
          <a:p>
            <a:pPr lvl="2"/>
            <a:r>
              <a:rPr lang="en-US" sz="2600" dirty="0"/>
              <a:t>some processes only read the data area, (readers) and some only write to the data area (writers)</a:t>
            </a:r>
          </a:p>
          <a:p>
            <a:r>
              <a:rPr lang="en-US" sz="2800" dirty="0"/>
              <a:t>Conditions that must be satisfied:</a:t>
            </a:r>
          </a:p>
          <a:p>
            <a:pPr marL="1371600" lvl="2" indent="-514350">
              <a:buSzPct val="100000"/>
              <a:buFont typeface="+mj-lt"/>
              <a:buAutoNum type="arabicPeriod"/>
            </a:pPr>
            <a:r>
              <a:rPr lang="en-NZ" sz="2800" dirty="0"/>
              <a:t>any number of readers may simultaneously read the file</a:t>
            </a:r>
          </a:p>
          <a:p>
            <a:pPr marL="1371600" lvl="2" indent="-514350">
              <a:buSzPct val="100000"/>
              <a:buFont typeface="+mj-lt"/>
              <a:buAutoNum type="arabicPeriod"/>
            </a:pPr>
            <a:r>
              <a:rPr lang="en-NZ" sz="2800" dirty="0"/>
              <a:t>only one writer at a time may write to the file</a:t>
            </a:r>
          </a:p>
          <a:p>
            <a:pPr marL="1371600" lvl="2" indent="-514350">
              <a:buSzPct val="100000"/>
              <a:buFont typeface="+mj-lt"/>
              <a:buAutoNum type="arabicPeriod"/>
            </a:pPr>
            <a:r>
              <a:rPr lang="en-NZ" sz="2800" dirty="0"/>
              <a:t>if a writer is writing to the file, no reader may read it</a:t>
            </a:r>
            <a:endParaRPr lang="en-US" sz="2800" dirty="0"/>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098" name="Object 2"/>
          <p:cNvGraphicFramePr>
            <a:graphicFrameLocks noChangeAspect="1"/>
          </p:cNvGraphicFramePr>
          <p:nvPr>
            <p:extLst>
              <p:ext uri="{D42A27DB-BD31-4B8C-83A1-F6EECF244321}">
                <p14:modId xmlns:p14="http://schemas.microsoft.com/office/powerpoint/2010/main" val="3897306930"/>
              </p:ext>
            </p:extLst>
          </p:nvPr>
        </p:nvGraphicFramePr>
        <p:xfrm>
          <a:off x="533400" y="762000"/>
          <a:ext cx="5791200" cy="5648368"/>
        </p:xfrm>
        <a:graphic>
          <a:graphicData uri="http://schemas.openxmlformats.org/presentationml/2006/ole">
            <mc:AlternateContent xmlns:mc="http://schemas.openxmlformats.org/markup-compatibility/2006">
              <mc:Choice xmlns:v="urn:schemas-microsoft-com:vml" Requires="v">
                <p:oleObj name="Document" r:id="rId3" imgW="5664200" imgH="5524500" progId="Word.Document.12">
                  <p:link updateAutomatic="1"/>
                </p:oleObj>
              </mc:Choice>
              <mc:Fallback>
                <p:oleObj name="Document" r:id="rId3" imgW="5664200" imgH="5524500" progId="Word.Document.12">
                  <p:link updateAutomatic="1"/>
                  <p:pic>
                    <p:nvPicPr>
                      <p:cNvPr id="388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1371600"/>
            <a:ext cx="2285999" cy="3477875"/>
          </a:xfrm>
          <a:prstGeom prst="rect">
            <a:avLst/>
          </a:prstGeom>
          <a:noFill/>
        </p:spPr>
        <p:txBody>
          <a:bodyPr wrap="square" rtlCol="0">
            <a:spAutoFit/>
          </a:bodyPr>
          <a:lstStyle/>
          <a:p>
            <a:pPr algn="ctr"/>
            <a:endParaRPr lang="en-US" sz="2400" b="1" dirty="0">
              <a:latin typeface="+mn-lt"/>
            </a:endParaRPr>
          </a:p>
          <a:p>
            <a:pPr algn="ctr"/>
            <a:r>
              <a:rPr lang="en-US" sz="2400" b="1" dirty="0">
                <a:latin typeface="+mn-lt"/>
              </a:rPr>
              <a:t>A Solution to the Readers/Writers Problem Using Semaphores: Readers Have Priority</a:t>
            </a:r>
            <a:r>
              <a:rPr lang="en-US" sz="2400" dirty="0">
                <a:latin typeface="+mn-lt"/>
              </a:rPr>
              <a:t> </a:t>
            </a: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098" name="Object 2"/>
          <p:cNvGraphicFramePr>
            <a:graphicFrameLocks noChangeAspect="1"/>
          </p:cNvGraphicFramePr>
          <p:nvPr/>
        </p:nvGraphicFramePr>
        <p:xfrm>
          <a:off x="533400" y="762000"/>
          <a:ext cx="5791200" cy="5648368"/>
        </p:xfrm>
        <a:graphic>
          <a:graphicData uri="http://schemas.openxmlformats.org/presentationml/2006/ole">
            <mc:AlternateContent xmlns:mc="http://schemas.openxmlformats.org/markup-compatibility/2006">
              <mc:Choice xmlns:v="urn:schemas-microsoft-com:vml" Requires="v">
                <p:oleObj name="Document" r:id="rId3" imgW="5664200" imgH="5524500" progId="Word.Document.12">
                  <p:link updateAutomatic="1"/>
                </p:oleObj>
              </mc:Choice>
              <mc:Fallback>
                <p:oleObj name="Document" r:id="rId3" imgW="5664200" imgH="5524500" progId="Word.Document.12">
                  <p:link updateAutomatic="1"/>
                  <p:pic>
                    <p:nvPicPr>
                      <p:cNvPr id="388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1371600"/>
            <a:ext cx="2285999" cy="3477875"/>
          </a:xfrm>
          <a:prstGeom prst="rect">
            <a:avLst/>
          </a:prstGeom>
          <a:noFill/>
        </p:spPr>
        <p:txBody>
          <a:bodyPr wrap="square" rtlCol="0">
            <a:spAutoFit/>
          </a:bodyPr>
          <a:lstStyle/>
          <a:p>
            <a:pPr algn="ctr"/>
            <a:endParaRPr lang="en-US" sz="2400" b="1" dirty="0">
              <a:latin typeface="+mn-lt"/>
            </a:endParaRPr>
          </a:p>
          <a:p>
            <a:pPr algn="ctr"/>
            <a:r>
              <a:rPr lang="en-US" sz="2400" b="1" dirty="0">
                <a:latin typeface="+mn-lt"/>
              </a:rPr>
              <a:t>A Solution to the Readers/Writers Problem Using Semaphores: Readers Have Priority</a:t>
            </a:r>
            <a:r>
              <a:rPr lang="en-US" sz="2400" dirty="0">
                <a:latin typeface="+mn-lt"/>
              </a:rPr>
              <a:t> </a:t>
            </a: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
        <p:nvSpPr>
          <p:cNvPr id="5" name="TextBox 4">
            <a:extLst>
              <a:ext uri="{FF2B5EF4-FFF2-40B4-BE49-F238E27FC236}">
                <a16:creationId xmlns:a16="http://schemas.microsoft.com/office/drawing/2014/main" id="{53D67B25-0A00-BE46-A442-3330314CB827}"/>
              </a:ext>
            </a:extLst>
          </p:cNvPr>
          <p:cNvSpPr txBox="1"/>
          <p:nvPr/>
        </p:nvSpPr>
        <p:spPr>
          <a:xfrm>
            <a:off x="4267200" y="5030499"/>
            <a:ext cx="4495801" cy="646331"/>
          </a:xfrm>
          <a:prstGeom prst="rect">
            <a:avLst/>
          </a:prstGeom>
          <a:solidFill>
            <a:schemeClr val="bg1"/>
          </a:solidFill>
        </p:spPr>
        <p:txBody>
          <a:bodyPr wrap="square" rtlCol="0">
            <a:spAutoFit/>
          </a:bodyPr>
          <a:lstStyle/>
          <a:p>
            <a:r>
              <a:rPr lang="en-US" b="1" dirty="0">
                <a:solidFill>
                  <a:srgbClr val="FF0000"/>
                </a:solidFill>
              </a:rPr>
              <a:t>Any potential issues with this solution?</a:t>
            </a:r>
          </a:p>
          <a:p>
            <a:r>
              <a:rPr lang="en-US" b="1" dirty="0">
                <a:solidFill>
                  <a:srgbClr val="FF0000"/>
                </a:solidFill>
              </a:rPr>
              <a:t>Reader/Writer has priority?</a:t>
            </a:r>
          </a:p>
        </p:txBody>
      </p:sp>
    </p:spTree>
    <p:extLst>
      <p:ext uri="{BB962C8B-B14F-4D97-AF65-F5344CB8AC3E}">
        <p14:creationId xmlns:p14="http://schemas.microsoft.com/office/powerpoint/2010/main" val="136503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0146" name="Object 2"/>
          <p:cNvGraphicFramePr>
            <a:graphicFrameLocks noChangeAspect="1"/>
          </p:cNvGraphicFramePr>
          <p:nvPr>
            <p:extLst>
              <p:ext uri="{D42A27DB-BD31-4B8C-83A1-F6EECF244321}">
                <p14:modId xmlns:p14="http://schemas.microsoft.com/office/powerpoint/2010/main" val="1429496102"/>
              </p:ext>
            </p:extLst>
          </p:nvPr>
        </p:nvGraphicFramePr>
        <p:xfrm>
          <a:off x="304800" y="703056"/>
          <a:ext cx="4724400" cy="6154944"/>
        </p:xfrm>
        <a:graphic>
          <a:graphicData uri="http://schemas.openxmlformats.org/presentationml/2006/ole">
            <mc:AlternateContent xmlns:mc="http://schemas.openxmlformats.org/markup-compatibility/2006">
              <mc:Choice xmlns:v="urn:schemas-microsoft-com:vml" Requires="v">
                <p:oleObj name="Document" r:id="rId3" imgW="5664200" imgH="7378700" progId="Word.Document.12">
                  <p:link updateAutomatic="1"/>
                </p:oleObj>
              </mc:Choice>
              <mc:Fallback>
                <p:oleObj name="Document" r:id="rId3" imgW="5664200" imgH="7378700" progId="Word.Document.12">
                  <p:link updateAutomatic="1"/>
                  <p:pic>
                    <p:nvPicPr>
                      <p:cNvPr id="390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03056"/>
                        <a:ext cx="4724400" cy="61549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TextBox 8"/>
          <p:cNvSpPr txBox="1"/>
          <p:nvPr/>
        </p:nvSpPr>
        <p:spPr>
          <a:xfrm>
            <a:off x="5257800" y="1219200"/>
            <a:ext cx="3124201" cy="3385542"/>
          </a:xfrm>
          <a:prstGeom prst="rect">
            <a:avLst/>
          </a:prstGeom>
          <a:noFill/>
        </p:spPr>
        <p:txBody>
          <a:bodyPr wrap="square" rtlCol="0">
            <a:spAutoFit/>
          </a:bodyPr>
          <a:lstStyle/>
          <a:p>
            <a:pPr algn="ctr"/>
            <a:endParaRPr lang="en-US" sz="2800" b="1" dirty="0">
              <a:latin typeface="+mn-lt"/>
            </a:endParaRPr>
          </a:p>
          <a:p>
            <a:pPr algn="ctr"/>
            <a:r>
              <a:rPr lang="en-US" sz="2800" b="1" dirty="0">
                <a:latin typeface="+mn-lt"/>
              </a:rPr>
              <a:t> A Solution to the Readers/Writers Problem Using Semaphores: Writers Have Priority</a:t>
            </a:r>
            <a:endParaRPr lang="en-US" sz="2800"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a:solidFill>
                  <a:schemeClr val="accent6">
                    <a:lumMod val="75000"/>
                  </a:schemeClr>
                </a:solidFill>
              </a:rPr>
              <a:t>Operating System Concerns</a:t>
            </a: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a:t>Design and management issues raised by the existence of concurrency:</a:t>
            </a:r>
          </a:p>
          <a:p>
            <a:pPr lvl="1"/>
            <a:r>
              <a:rPr lang="en-NZ" sz="2400" dirty="0"/>
              <a:t>T</a:t>
            </a:r>
            <a:r>
              <a:rPr lang="en-US" sz="2400" dirty="0"/>
              <a:t>he OS must: </a:t>
            </a:r>
          </a:p>
        </p:txBody>
      </p:sp>
      <p:graphicFrame>
        <p:nvGraphicFramePr>
          <p:cNvPr id="5" name="Diagram 4"/>
          <p:cNvGraphicFramePr/>
          <p:nvPr>
            <p:extLst>
              <p:ext uri="{D42A27DB-BD31-4B8C-83A1-F6EECF244321}">
                <p14:modId xmlns:p14="http://schemas.microsoft.com/office/powerpoint/2010/main" val="3140021702"/>
              </p:ext>
            </p:extLst>
          </p:nvPr>
        </p:nvGraphicFramePr>
        <p:xfrm>
          <a:off x="1828800" y="33528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l="6038" r="6038"/>
          <a:stretch>
            <a:fillRect/>
          </a:stretch>
        </p:blipFill>
        <p:spPr>
          <a:xfrm>
            <a:off x="999069" y="685799"/>
            <a:ext cx="7001931" cy="5375893"/>
          </a:xfrm>
          <a:prstGeom prst="rect">
            <a:avLst/>
          </a:prstGeom>
        </p:spPr>
      </p:pic>
      <p:sp>
        <p:nvSpPr>
          <p:cNvPr id="7" name="Rectangle 6"/>
          <p:cNvSpPr/>
          <p:nvPr/>
        </p:nvSpPr>
        <p:spPr>
          <a:xfrm>
            <a:off x="1066800" y="5867400"/>
            <a:ext cx="6858000" cy="646331"/>
          </a:xfrm>
          <a:prstGeom prst="rect">
            <a:avLst/>
          </a:prstGeom>
        </p:spPr>
        <p:txBody>
          <a:bodyPr wrap="square">
            <a:spAutoFit/>
          </a:bodyPr>
          <a:lstStyle/>
          <a:p>
            <a:pPr algn="ctr"/>
            <a:r>
              <a:rPr lang="en-US" b="1" dirty="0">
                <a:latin typeface="+mn-lt"/>
              </a:rPr>
              <a:t>Table 5.6   </a:t>
            </a:r>
          </a:p>
          <a:p>
            <a:pPr algn="ctr"/>
            <a:r>
              <a:rPr lang="en-US" b="1" dirty="0">
                <a:latin typeface="+mn-lt"/>
              </a:rPr>
              <a:t>State of the Process Queues for Program of Figure 5.23</a:t>
            </a:r>
            <a:r>
              <a:rPr lang="en-US" dirty="0">
                <a:latin typeface="+mn-lt"/>
              </a:rPr>
              <a:t> </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762000"/>
            <a:ext cx="8153400" cy="4422602"/>
          </a:xfrm>
          <a:prstGeom prst="rect">
            <a:avLst/>
          </a:prstGeom>
        </p:spPr>
      </p:pic>
      <p:sp>
        <p:nvSpPr>
          <p:cNvPr id="10" name="TextBox 9"/>
          <p:cNvSpPr txBox="1"/>
          <p:nvPr/>
        </p:nvSpPr>
        <p:spPr>
          <a:xfrm>
            <a:off x="609600" y="5181600"/>
            <a:ext cx="7946537" cy="984885"/>
          </a:xfrm>
          <a:prstGeom prst="rect">
            <a:avLst/>
          </a:prstGeom>
          <a:noFill/>
        </p:spPr>
        <p:txBody>
          <a:bodyPr wrap="square" rtlCol="0">
            <a:spAutoFit/>
          </a:bodyPr>
          <a:lstStyle/>
          <a:p>
            <a:pPr algn="ctr"/>
            <a:endParaRPr lang="en-US" sz="2000" b="1" dirty="0">
              <a:latin typeface="+mn-lt"/>
            </a:endParaRPr>
          </a:p>
          <a:p>
            <a:pPr algn="ctr"/>
            <a:r>
              <a:rPr lang="en-US" sz="2000" b="1" dirty="0">
                <a:latin typeface="+mn-lt"/>
              </a:rPr>
              <a:t>A Solution to the Readers/Writers Problem Using Message Passing</a:t>
            </a:r>
            <a:endParaRPr lang="en-US" sz="2000" dirty="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a:solidFill>
                  <a:schemeClr val="accent1">
                    <a:lumMod val="75000"/>
                  </a:schemeClr>
                </a:solidFill>
              </a:rPr>
              <a:t>Summary</a:t>
            </a:r>
          </a:p>
        </p:txBody>
      </p:sp>
      <p:sp>
        <p:nvSpPr>
          <p:cNvPr id="7" name="Content Placeholder 6"/>
          <p:cNvSpPr>
            <a:spLocks noGrp="1"/>
          </p:cNvSpPr>
          <p:nvPr>
            <p:ph sz="half" idx="4294967295"/>
          </p:nvPr>
        </p:nvSpPr>
        <p:spPr>
          <a:xfrm>
            <a:off x="5284788" y="2209800"/>
            <a:ext cx="3859212" cy="4191000"/>
          </a:xfrm>
        </p:spPr>
        <p:txBody>
          <a:bodyPr>
            <a:normAutofit/>
          </a:bodyPr>
          <a:lstStyle/>
          <a:p>
            <a:r>
              <a:rPr lang="en-US" sz="1600" strike="sngStrike" dirty="0"/>
              <a:t>Monitors</a:t>
            </a:r>
          </a:p>
          <a:p>
            <a:pPr lvl="1"/>
            <a:r>
              <a:rPr lang="en-US" sz="1600" strike="sngStrike" dirty="0"/>
              <a:t>Monitor with signal</a:t>
            </a:r>
          </a:p>
          <a:p>
            <a:pPr lvl="1"/>
            <a:r>
              <a:rPr lang="en-US" sz="1600" strike="sngStrike" dirty="0"/>
              <a:t>Alternate model of monitors with notify and broadcast</a:t>
            </a:r>
          </a:p>
          <a:p>
            <a:r>
              <a:rPr lang="en-US" sz="1600" strike="sngStrike" dirty="0"/>
              <a:t>Message passing</a:t>
            </a:r>
          </a:p>
          <a:p>
            <a:pPr lvl="1"/>
            <a:r>
              <a:rPr lang="en-US" sz="1600" strike="sngStrike" dirty="0"/>
              <a:t>Synchronization</a:t>
            </a:r>
          </a:p>
          <a:p>
            <a:pPr lvl="1"/>
            <a:r>
              <a:rPr lang="en-US" sz="1600" strike="sngStrike" dirty="0"/>
              <a:t>Addressing</a:t>
            </a:r>
          </a:p>
          <a:p>
            <a:pPr lvl="1"/>
            <a:r>
              <a:rPr lang="en-US" sz="1600" strike="sngStrike" dirty="0"/>
              <a:t>Message format</a:t>
            </a:r>
          </a:p>
          <a:p>
            <a:pPr lvl="1"/>
            <a:r>
              <a:rPr lang="en-US" sz="1600" strike="sngStrike" dirty="0"/>
              <a:t>Queueing discipline</a:t>
            </a:r>
          </a:p>
          <a:p>
            <a:pPr lvl="1"/>
            <a:r>
              <a:rPr lang="en-US" sz="1600" strike="sngStrike" dirty="0"/>
              <a:t>Mutual exclusion</a:t>
            </a:r>
          </a:p>
        </p:txBody>
      </p:sp>
      <p:sp>
        <p:nvSpPr>
          <p:cNvPr id="9" name="Content Placeholder 8"/>
          <p:cNvSpPr>
            <a:spLocks noGrp="1"/>
          </p:cNvSpPr>
          <p:nvPr>
            <p:ph sz="half" idx="4294967295"/>
          </p:nvPr>
        </p:nvSpPr>
        <p:spPr>
          <a:xfrm>
            <a:off x="625285" y="2203704"/>
            <a:ext cx="3760788" cy="4114800"/>
          </a:xfrm>
        </p:spPr>
        <p:txBody>
          <a:bodyPr>
            <a:normAutofit fontScale="40000" lnSpcReduction="20000"/>
          </a:bodyPr>
          <a:lstStyle/>
          <a:p>
            <a:r>
              <a:rPr lang="en-US" sz="3892" strike="sngStrike" dirty="0"/>
              <a:t>Principles of concurrency</a:t>
            </a:r>
          </a:p>
          <a:p>
            <a:pPr lvl="1"/>
            <a:r>
              <a:rPr lang="en-US" sz="3892" strike="sngStrike" dirty="0"/>
              <a:t>Race condition</a:t>
            </a:r>
          </a:p>
          <a:p>
            <a:pPr lvl="1"/>
            <a:r>
              <a:rPr lang="en-US" sz="3892" strike="sngStrike" dirty="0"/>
              <a:t>OS concerns</a:t>
            </a:r>
          </a:p>
          <a:p>
            <a:pPr lvl="1"/>
            <a:r>
              <a:rPr lang="en-US" sz="3892" strike="sngStrike" dirty="0"/>
              <a:t>Process interaction</a:t>
            </a:r>
          </a:p>
          <a:p>
            <a:pPr lvl="1"/>
            <a:r>
              <a:rPr lang="en-US" sz="3892" strike="sngStrike" dirty="0"/>
              <a:t>Requirements for mutual exclusion</a:t>
            </a:r>
          </a:p>
          <a:p>
            <a:r>
              <a:rPr lang="en-US" sz="3892" strike="sngStrike" dirty="0"/>
              <a:t>Mutual exclusion: hardware support</a:t>
            </a:r>
          </a:p>
          <a:p>
            <a:pPr lvl="1"/>
            <a:r>
              <a:rPr lang="en-US" sz="3892" strike="sngStrike" dirty="0"/>
              <a:t>Interrupt disabling</a:t>
            </a:r>
          </a:p>
          <a:p>
            <a:pPr lvl="1"/>
            <a:r>
              <a:rPr lang="en-US" sz="3892" strike="sngStrike" dirty="0"/>
              <a:t>Special machine instructions</a:t>
            </a:r>
          </a:p>
          <a:p>
            <a:r>
              <a:rPr lang="en-US" sz="3892" strike="sngStrike" dirty="0"/>
              <a:t>Semaphores</a:t>
            </a:r>
          </a:p>
          <a:p>
            <a:pPr lvl="1"/>
            <a:r>
              <a:rPr lang="en-US" sz="3892" strike="sngStrike" dirty="0"/>
              <a:t>Mutual exclusion</a:t>
            </a:r>
          </a:p>
          <a:p>
            <a:pPr lvl="1"/>
            <a:r>
              <a:rPr lang="en-US" sz="3892" strike="sngStrike" dirty="0"/>
              <a:t>Producer/consumer problem</a:t>
            </a:r>
          </a:p>
          <a:p>
            <a:pPr lvl="1"/>
            <a:r>
              <a:rPr lang="en-US" sz="3892" strike="sngStrike" dirty="0"/>
              <a:t>Implementation of semaphores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SCI-442">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CI-442" id="{957528F3-2405-4217-9B52-9FD640DDDD70}" vid="{FD4FE9F7-E2BE-4339-9A3F-02F769BF58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18711</Words>
  <Application>Microsoft Office PowerPoint</Application>
  <PresentationFormat>On-screen Show (4:3)</PresentationFormat>
  <Paragraphs>1242</Paragraphs>
  <Slides>92</Slides>
  <Notes>89</Notes>
  <HiddenSlides>3</HiddenSlides>
  <MMClips>0</MMClips>
  <ScaleCrop>false</ScaleCrop>
  <HeadingPairs>
    <vt:vector size="4" baseType="variant">
      <vt:variant>
        <vt:lpstr>Theme</vt:lpstr>
      </vt:variant>
      <vt:variant>
        <vt:i4>2</vt:i4>
      </vt:variant>
      <vt:variant>
        <vt:lpstr>Slide Titles</vt:lpstr>
      </vt:variant>
      <vt:variant>
        <vt:i4>92</vt:i4>
      </vt:variant>
    </vt:vector>
  </HeadingPairs>
  <TitlesOfParts>
    <vt:vector size="94" baseType="lpstr">
      <vt:lpstr>Custom Design</vt:lpstr>
      <vt:lpstr>CSCI-442</vt:lpstr>
      <vt:lpstr>Chapter 5 Concurrency: Mutual Exclusion and Synchronization</vt:lpstr>
      <vt:lpstr>Summary</vt:lpstr>
      <vt:lpstr>Multiple  Processes</vt:lpstr>
      <vt:lpstr>Concurrency Arises in Three Different Contexts:</vt:lpstr>
      <vt:lpstr>PowerPoint Presentation</vt:lpstr>
      <vt:lpstr>Principles of Concurrency</vt:lpstr>
      <vt:lpstr>Difficulties of Concurrency</vt:lpstr>
      <vt:lpstr>Race Condition</vt:lpstr>
      <vt:lpstr>Operating System Concerns</vt:lpstr>
      <vt:lpstr>Operating System Concerns</vt:lpstr>
      <vt:lpstr>Operating System Concerns</vt:lpstr>
      <vt:lpstr>PowerPoint Presentation</vt:lpstr>
      <vt:lpstr>Resource Competition</vt:lpstr>
      <vt:lpstr>PowerPoint Presentation</vt:lpstr>
      <vt:lpstr>Requirements for  Mutual Exclusion</vt:lpstr>
      <vt:lpstr>Requirements for  Mutual Exclusion</vt:lpstr>
      <vt:lpstr>Mutual Exclusion:  Hardware Support</vt:lpstr>
      <vt:lpstr>True/False Sample questions</vt:lpstr>
      <vt:lpstr>True/False Sample questions</vt:lpstr>
      <vt:lpstr>Mutual Exclusion:  Hardware Support</vt:lpstr>
      <vt:lpstr>Mutual Exclusion:  Hardware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 Machine Instruction: Advantages</vt:lpstr>
      <vt:lpstr>Special Machine Instruction: Disadvantages</vt:lpstr>
      <vt:lpstr>Special Machine Instruction: Disadvantages</vt:lpstr>
      <vt:lpstr>Special Machine Instruction: Disadvantages</vt:lpstr>
      <vt:lpstr>Summary</vt:lpstr>
      <vt:lpstr>PowerPoint Presentation</vt:lpstr>
      <vt:lpstr>PowerPoint Presentation</vt:lpstr>
      <vt:lpstr>Summary</vt:lpstr>
      <vt:lpstr>PowerPoint Presentation</vt:lpstr>
      <vt:lpstr>Semaphore</vt:lpstr>
      <vt:lpstr>PowerPoint Presentation</vt:lpstr>
      <vt:lpstr>PowerPoint Presentation</vt:lpstr>
      <vt:lpstr>PowerPoint Presentation</vt:lpstr>
      <vt:lpstr>PowerPoint Presentation</vt:lpstr>
      <vt:lpstr>PowerPoint Presentation</vt:lpstr>
      <vt:lpstr>PowerPoint Presentation</vt:lpstr>
      <vt:lpstr>Strong/Weak Semaphores</vt:lpstr>
      <vt:lpstr>Strong Semaphore Example</vt:lpstr>
      <vt:lpstr>PowerPoint Presentation</vt:lpstr>
      <vt:lpstr>Consequences</vt:lpstr>
      <vt:lpstr>Producer/Consumer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Semaphores</vt:lpstr>
      <vt:lpstr>PowerPoint Presentation</vt:lpstr>
      <vt:lpstr>Summary</vt:lpstr>
      <vt:lpstr>Monitors</vt:lpstr>
      <vt:lpstr>Monitor Characteristics</vt:lpstr>
      <vt:lpstr>Synchronization</vt:lpstr>
      <vt:lpstr>PowerPoint Presentation</vt:lpstr>
      <vt:lpstr>PowerPoint Presentation</vt:lpstr>
      <vt:lpstr>Summary</vt:lpstr>
      <vt:lpstr>Message Passing</vt:lpstr>
      <vt:lpstr>Message Passing</vt:lpstr>
      <vt:lpstr>Synchronization</vt:lpstr>
      <vt:lpstr>Blocking Send,  Blocking Receive</vt:lpstr>
      <vt:lpstr>Nonblocking Send</vt:lpstr>
      <vt:lpstr>    Addressing</vt:lpstr>
      <vt:lpstr>Direct Addressing</vt:lpstr>
      <vt:lpstr>Indirect Addressing</vt:lpstr>
      <vt:lpstr>PowerPoint Presentation</vt:lpstr>
      <vt:lpstr>PowerPoint Presentation</vt:lpstr>
      <vt:lpstr>PowerPoint Presentation</vt:lpstr>
      <vt:lpstr>Readers/Writers Problem</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Concurrency: Mutual Exclusion and Synchronization</dc:title>
  <dc:creator/>
  <cp:lastModifiedBy/>
  <cp:revision>35</cp:revision>
  <cp:lastPrinted>2022-02-24T22:25:17Z</cp:lastPrinted>
  <dcterms:created xsi:type="dcterms:W3CDTF">2014-01-18T03:06:08Z</dcterms:created>
  <dcterms:modified xsi:type="dcterms:W3CDTF">2024-03-05T15:44:25Z</dcterms:modified>
</cp:coreProperties>
</file>